
<file path=[Content_Types].xml><?xml version="1.0" encoding="utf-8"?>
<Types xmlns="http://schemas.openxmlformats.org/package/2006/content-types">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notesSlide+xml" PartName="/ppt/notesSlides/notesSlide1.xml"/>
  <Override ContentType="application/vnd.openxmlformats-officedocument.presentationml.slideMaster+xml" PartName="/ppt/slideMasters/slideMaster1.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presProps+xml" PartName="/ppt/presProps.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theme+xml" PartName="/ppt/theme/theme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theme+xml" PartName="/ppt/theme/theme1.xml"/>
  <Override ContentType="application/vnd.openxmlformats-officedocument.presentationml.slideLayout+xml" PartName="/ppt/slideLayouts/slideLayout2.xml"/>
  <Override ContentType="application/vnd.openxmlformats-officedocument.presentationml.slideLayout+xml" PartName="/ppt/slideLayouts/slideLayout3.xml"/>
  <Default ContentType="image/jpeg" Extension="jpe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notesMaster+xml" PartName="/ppt/notesMasters/notesMaster1.xml"/>
  <Override ContentType="application/vnd.openxmlformats-officedocument.presentationml.slideLayout+xml" PartName="/ppt/slideLayouts/slideLayout1.xml"/>
  <Override ContentType="application/vnd.openxmlformats-officedocument.extended-properties+xml" PartName="/docProps/app.xml"/>
  <Override ContentType="application/vnd.openxmlformats-officedocument.presentationml.tableStyles+xml" PartName="/ppt/tableStyles.xml"/>
  <Override ContentType="application/vnd.openxmlformats-officedocument.presentationml.slideLayout+xml" PartName="/ppt/slideLayouts/slideLayout11.xml"/>
  <Override ContentType="application/vnd.openxmlformats-officedocument.presentationml.slideLayout+xml" PartName="/ppt/slideLayouts/slideLayout10.xml"/>
  <Default ContentType="image/gif" Extension="gif"/>
  <Default ContentType="image/tiff" Extension="tiff"/>
  <Override ContentType="application/vnd.openxmlformats-officedocument.presentationml.viewProps+xml" PartName="/ppt/viewProps.xml"/>
  <Override ContentType="application/vnd.openxmlformats-officedocument.presentationml.slideLayout+xml" PartName="/ppt/slideLayouts/slideLayout9.xml"/>
  <Override ContentType="application/vnd.openxmlformats-package.core-properties+xml" PartName="/docProps/core.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60" r:id="rId3"/>
    <p:sldId id="259" r:id="rId4"/>
    <p:sldId id="257" r:id="rId5"/>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FE6FF"/>
    <a:srgbClr val="D9E5C1"/>
    <a:srgbClr val="FF0066"/>
    <a:srgbClr val="FF99CC"/>
    <a:srgbClr val="CC3399"/>
    <a:srgbClr val="FF6600"/>
    <a:srgbClr val="FF33CC"/>
    <a:srgbClr val="0066FF"/>
    <a:srgbClr val="FE8602"/>
    <a:srgbClr val="FCB504"/>
  </p:clrMru>
</p:presentationPr>
</file>

<file path=ppt/tableStyles.xml><?xml version="1.0" encoding="utf-8"?>
<a:tblStyleLst xmlns:a="http://schemas.openxmlformats.org/drawingml/2006/main" def="{5C22544A-7EE6-4342-B048-85BDC9FD1C3A}">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57" autoAdjust="0"/>
    <p:restoredTop sz="93428" autoAdjust="0"/>
  </p:normalViewPr>
  <p:slideViewPr>
    <p:cSldViewPr>
      <p:cViewPr>
        <p:scale>
          <a:sx n="100" d="100"/>
          <a:sy n="100" d="100"/>
        </p:scale>
        <p:origin x="-1548" y="2394"/>
      </p:cViewPr>
      <p:guideLst>
        <p:guide orient="horz" pos="312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B1B5139-8C29-4981-B128-720F425AB7FD}" type="datetimeFigureOut">
              <a:rPr lang="en-US" smtClean="0"/>
              <a:pPr/>
              <a:t>8/24/2021</a:t>
            </a:fld>
            <a:endParaRPr lang="en-US" dirty="0"/>
          </a:p>
        </p:txBody>
      </p:sp>
      <p:sp>
        <p:nvSpPr>
          <p:cNvPr id="4" name="Slide Image Placeholder 3"/>
          <p:cNvSpPr>
            <a:spLocks noGrp="1" noRot="1" noChangeAspect="1"/>
          </p:cNvSpPr>
          <p:nvPr>
            <p:ph type="sldImg" idx="2"/>
          </p:nvPr>
        </p:nvSpPr>
        <p:spPr>
          <a:xfrm>
            <a:off x="2241550" y="685800"/>
            <a:ext cx="23749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7D8A64-4A78-4190-AB2E-FC60CC92A7D4}"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F7D8A64-4A78-4190-AB2E-FC60CC92A7D4}"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3"/>
            <a:ext cx="5829300" cy="2123369"/>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FD5BC59-662A-4D0B-B904-6E4B1BAAF3E5}" type="datetimeFigureOut">
              <a:rPr lang="en-US" smtClean="0"/>
              <a:pPr/>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4DC51B-A4B5-439A-82F9-435617F778D9}"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D5BC59-662A-4D0B-B904-6E4B1BAAF3E5}" type="datetimeFigureOut">
              <a:rPr lang="en-US" smtClean="0"/>
              <a:pPr/>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4DC51B-A4B5-439A-82F9-435617F778D9}"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96701"/>
            <a:ext cx="1543050" cy="845220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96701"/>
            <a:ext cx="4514850" cy="845220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D5BC59-662A-4D0B-B904-6E4B1BAAF3E5}" type="datetimeFigureOut">
              <a:rPr lang="en-US" smtClean="0"/>
              <a:pPr/>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4DC51B-A4B5-439A-82F9-435617F778D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D5BC59-662A-4D0B-B904-6E4B1BAAF3E5}" type="datetimeFigureOut">
              <a:rPr lang="en-US" smtClean="0"/>
              <a:pPr/>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4DC51B-A4B5-439A-82F9-435617F778D9}"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2"/>
            <a:ext cx="5829300" cy="1967442"/>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D5BC59-662A-4D0B-B904-6E4B1BAAF3E5}" type="datetimeFigureOut">
              <a:rPr lang="en-US" smtClean="0"/>
              <a:pPr/>
              <a:t>8/24/2021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4DC51B-A4B5-439A-82F9-435617F778D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FD5BC59-662A-4D0B-B904-6E4B1BAAF3E5}" type="datetimeFigureOut">
              <a:rPr lang="en-US" smtClean="0"/>
              <a:pPr/>
              <a:t>8/24/2021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4DC51B-A4B5-439A-82F9-435617F778D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FD5BC59-662A-4D0B-B904-6E4B1BAAF3E5}" type="datetimeFigureOut">
              <a:rPr lang="en-US" smtClean="0"/>
              <a:pPr/>
              <a:t>8/24/2021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E4DC51B-A4B5-439A-82F9-435617F778D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FD5BC59-662A-4D0B-B904-6E4B1BAAF3E5}" type="datetimeFigureOut">
              <a:rPr lang="en-US" smtClean="0"/>
              <a:pPr/>
              <a:t>8/24/2021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4DC51B-A4B5-439A-82F9-435617F778D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D5BC59-662A-4D0B-B904-6E4B1BAAF3E5}" type="datetimeFigureOut">
              <a:rPr lang="en-US" smtClean="0"/>
              <a:pPr/>
              <a:t>8/24/2021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E4DC51B-A4B5-439A-82F9-435617F778D9}"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94406"/>
            <a:ext cx="2256235" cy="167851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D5BC59-662A-4D0B-B904-6E4B1BAAF3E5}" type="datetimeFigureOut">
              <a:rPr lang="en-US" smtClean="0"/>
              <a:pPr/>
              <a:t>8/24/2021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4DC51B-A4B5-439A-82F9-435617F778D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1"/>
            <a:ext cx="4114800" cy="81862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D5BC59-662A-4D0B-B904-6E4B1BAAF3E5}" type="datetimeFigureOut">
              <a:rPr lang="en-US" smtClean="0"/>
              <a:pPr/>
              <a:t>8/24/2021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4DC51B-A4B5-439A-82F9-435617F778D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CFD5BC59-662A-4D0B-B904-6E4B1BAAF3E5}" type="datetimeFigureOut">
              <a:rPr lang="en-US" smtClean="0"/>
              <a:pPr/>
              <a:t>8/24/2021</a:t>
            </a:fld>
            <a:endParaRPr lang="en-US" dirty="0"/>
          </a:p>
        </p:txBody>
      </p:sp>
      <p:sp>
        <p:nvSpPr>
          <p:cNvPr id="5" name="Footer Placeholder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5E4DC51B-A4B5-439A-82F9-435617F778D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gif"/><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 Id="rId5" Type="http://schemas.openxmlformats.org/officeDocument/2006/relationships/image" Target="../media/image11.jpeg"/><Relationship Id="rId4" Type="http://schemas.openxmlformats.org/officeDocument/2006/relationships/image" Target="../media/image10.jpeg"/></Relationships>
</file>

<file path=ppt/slides/_rels/slide4.xml.rels><?xml version="1.0" encoding="UTF-8" standalone="yes" ?><Relationships xmlns="http://schemas.openxmlformats.org/package/2006/relationships"><Relationship Id="rId3" Target="../media/image13.jpeg" Type="http://schemas.openxmlformats.org/officeDocument/2006/relationships/image"/><Relationship Id="rId2" Target="../media/image12.jpeg" Type="http://schemas.openxmlformats.org/officeDocument/2006/relationships/image"/><Relationship Id="rId1" Target="../slideLayouts/slideLayout7.xml" Type="http://schemas.openxmlformats.org/officeDocument/2006/relationships/slideLayout"/><Relationship Id="rId6" Target="../media/image16.jpeg" Type="http://schemas.openxmlformats.org/officeDocument/2006/relationships/image"/><Relationship Id="rId5" Target="../media/image15.jpeg" Type="http://schemas.openxmlformats.org/officeDocument/2006/relationships/image"/><Relationship Id="rId4" Target="../media/image14.jpe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58000" r="-58000"/>
          </a:stretch>
        </a:blipFill>
        <a:effectLst/>
      </p:bgPr>
    </p:bg>
    <p:spTree>
      <p:nvGrpSpPr>
        <p:cNvPr id="1" name=""/>
        <p:cNvGrpSpPr/>
        <p:nvPr/>
      </p:nvGrpSpPr>
      <p:grpSpPr>
        <a:xfrm>
          <a:off x="0" y="0"/>
          <a:ext cx="0" cy="0"/>
          <a:chOff x="0" y="0"/>
          <a:chExt cx="0" cy="0"/>
        </a:xfrm>
      </p:grpSpPr>
      <p:sp>
        <p:nvSpPr>
          <p:cNvPr id="5" name="TextBox 4"/>
          <p:cNvSpPr txBox="1"/>
          <p:nvPr/>
        </p:nvSpPr>
        <p:spPr>
          <a:xfrm>
            <a:off x="0" y="5062604"/>
            <a:ext cx="6858000" cy="523220"/>
          </a:xfrm>
          <a:prstGeom prst="rect">
            <a:avLst/>
          </a:prstGeom>
          <a:noFill/>
        </p:spPr>
        <p:txBody>
          <a:bodyPr wrap="square" rtlCol="0">
            <a:spAutoFit/>
            <a:scene3d>
              <a:camera prst="orthographicFront"/>
              <a:lightRig rig="soft" dir="t">
                <a:rot lat="0" lon="0" rev="10800000"/>
              </a:lightRig>
            </a:scene3d>
            <a:sp3d>
              <a:bevelT w="27940" h="12700"/>
              <a:contourClr>
                <a:srgbClr val="DDDDDD"/>
              </a:contourClr>
            </a:sp3d>
          </a:bodyPr>
          <a:lstStyle/>
          <a:p>
            <a:r>
              <a:rPr lang="en-US" sz="2800" b="1" spc="150" dirty="0" smtClean="0">
                <a:ln w="11430"/>
                <a:solidFill>
                  <a:srgbClr val="00B050"/>
                </a:solidFill>
                <a:effectLst>
                  <a:outerShdw blurRad="25400" algn="tl" rotWithShape="0">
                    <a:srgbClr val="000000">
                      <a:alpha val="43000"/>
                    </a:srgbClr>
                  </a:outerShdw>
                </a:effectLst>
                <a:latin typeface="Arial Unicode MS" pitchFamily="34" charset="-128"/>
                <a:ea typeface="Arial Unicode MS" pitchFamily="34" charset="-128"/>
                <a:cs typeface="Arial Unicode MS" pitchFamily="34" charset="-128"/>
              </a:rPr>
              <a:t>   </a:t>
            </a:r>
            <a:r>
              <a:rPr lang="en-US" sz="2800" b="1" spc="150" dirty="0" smtClean="0">
                <a:ln w="11430"/>
                <a:solidFill>
                  <a:srgbClr val="00B050"/>
                </a:solidFill>
                <a:latin typeface="Arial Unicode MS" pitchFamily="34" charset="-128"/>
                <a:ea typeface="Arial Unicode MS" pitchFamily="34" charset="-128"/>
                <a:cs typeface="Arial Unicode MS" pitchFamily="34" charset="-128"/>
              </a:rPr>
              <a:t>10</a:t>
            </a:r>
            <a:r>
              <a:rPr lang="en-US" sz="2800" b="1" spc="150" baseline="30000" dirty="0" smtClean="0">
                <a:ln w="11430"/>
                <a:solidFill>
                  <a:srgbClr val="00B050"/>
                </a:solidFill>
                <a:latin typeface="Arial Unicode MS" pitchFamily="34" charset="-128"/>
                <a:ea typeface="Arial Unicode MS" pitchFamily="34" charset="-128"/>
                <a:cs typeface="Arial Unicode MS" pitchFamily="34" charset="-128"/>
              </a:rPr>
              <a:t>th</a:t>
            </a:r>
            <a:r>
              <a:rPr lang="en-US" sz="2800" b="1" spc="150" dirty="0" smtClean="0">
                <a:ln w="11430"/>
                <a:solidFill>
                  <a:srgbClr val="00B050"/>
                </a:solidFill>
                <a:latin typeface="Arial Unicode MS" pitchFamily="34" charset="-128"/>
                <a:ea typeface="Arial Unicode MS" pitchFamily="34" charset="-128"/>
                <a:cs typeface="Arial Unicode MS" pitchFamily="34" charset="-128"/>
              </a:rPr>
              <a:t>  – 12</a:t>
            </a:r>
            <a:r>
              <a:rPr lang="en-US" sz="2800" b="1" spc="150" baseline="30000" dirty="0" smtClean="0">
                <a:ln w="11430"/>
                <a:solidFill>
                  <a:srgbClr val="00B050"/>
                </a:solidFill>
                <a:latin typeface="Arial Unicode MS" pitchFamily="34" charset="-128"/>
                <a:ea typeface="Arial Unicode MS" pitchFamily="34" charset="-128"/>
                <a:cs typeface="Arial Unicode MS" pitchFamily="34" charset="-128"/>
              </a:rPr>
              <a:t>th</a:t>
            </a:r>
            <a:r>
              <a:rPr lang="en-US" sz="2800" b="1" spc="150" dirty="0" smtClean="0">
                <a:ln w="11430"/>
                <a:solidFill>
                  <a:srgbClr val="00B050"/>
                </a:solidFill>
                <a:latin typeface="Arial Unicode MS" pitchFamily="34" charset="-128"/>
                <a:ea typeface="Arial Unicode MS" pitchFamily="34" charset="-128"/>
                <a:cs typeface="Arial Unicode MS" pitchFamily="34" charset="-128"/>
              </a:rPr>
              <a:t> November 2021</a:t>
            </a:r>
            <a:endParaRPr lang="en-US" sz="2800" b="1" spc="150" dirty="0">
              <a:ln w="11430"/>
              <a:solidFill>
                <a:srgbClr val="00B050"/>
              </a:solidFill>
              <a:latin typeface="Arial Unicode MS" pitchFamily="34" charset="-128"/>
              <a:ea typeface="Arial Unicode MS" pitchFamily="34" charset="-128"/>
              <a:cs typeface="Arial Unicode MS" pitchFamily="34" charset="-128"/>
            </a:endParaRPr>
          </a:p>
        </p:txBody>
      </p:sp>
      <p:pic>
        <p:nvPicPr>
          <p:cNvPr id="28" name="Picture 27" descr="image28s.jpg"/>
          <p:cNvPicPr>
            <a:picLocks noGrp="1" noChangeAspect="1"/>
          </p:cNvPicPr>
          <p:nvPr isPhoto="1"/>
        </p:nvPicPr>
        <p:blipFill>
          <a:blip r:embed="rId4" cstate="print"/>
          <a:stretch>
            <a:fillRect/>
          </a:stretch>
        </p:blipFill>
        <p:spPr>
          <a:xfrm rot="21093275">
            <a:off x="-315429" y="-542174"/>
            <a:ext cx="7403745" cy="3514920"/>
          </a:xfrm>
          <a:prstGeom prst="rect">
            <a:avLst/>
          </a:prstGeom>
          <a:ln>
            <a:noFill/>
          </a:ln>
          <a:effectLst>
            <a:softEdge rad="317500"/>
          </a:effectLst>
        </p:spPr>
      </p:pic>
      <p:pic>
        <p:nvPicPr>
          <p:cNvPr id="13" name="Picture 12" descr="FCRI1.gif"/>
          <p:cNvPicPr>
            <a:picLocks noChangeAspect="1"/>
          </p:cNvPicPr>
          <p:nvPr/>
        </p:nvPicPr>
        <p:blipFill>
          <a:blip r:embed="rId5" cstate="print"/>
          <a:stretch>
            <a:fillRect/>
          </a:stretch>
        </p:blipFill>
        <p:spPr>
          <a:xfrm>
            <a:off x="533400" y="1066800"/>
            <a:ext cx="2057400" cy="1679029"/>
          </a:xfrm>
          <a:prstGeom prst="rect">
            <a:avLst/>
          </a:prstGeom>
        </p:spPr>
      </p:pic>
      <p:grpSp>
        <p:nvGrpSpPr>
          <p:cNvPr id="8" name="Group 7"/>
          <p:cNvGrpSpPr/>
          <p:nvPr/>
        </p:nvGrpSpPr>
        <p:grpSpPr>
          <a:xfrm rot="396983">
            <a:off x="5316080" y="4713220"/>
            <a:ext cx="1191064" cy="1080455"/>
            <a:chOff x="7768933" y="5880821"/>
            <a:chExt cx="1092430" cy="1143428"/>
          </a:xfrm>
        </p:grpSpPr>
        <p:sp>
          <p:nvSpPr>
            <p:cNvPr id="9" name="32-Point Star 8"/>
            <p:cNvSpPr/>
            <p:nvPr/>
          </p:nvSpPr>
          <p:spPr>
            <a:xfrm>
              <a:off x="7768933" y="5880821"/>
              <a:ext cx="1092430" cy="1143428"/>
            </a:xfrm>
            <a:prstGeom prst="star32">
              <a:avLst/>
            </a:prstGeom>
            <a:gradFill flip="none" rotWithShape="1">
              <a:gsLst>
                <a:gs pos="55000">
                  <a:srgbClr val="FFF200"/>
                </a:gs>
                <a:gs pos="100000">
                  <a:srgbClr val="FF7A00"/>
                </a:gs>
                <a:gs pos="0">
                  <a:srgbClr val="FF33CC"/>
                </a:gs>
                <a:gs pos="23000">
                  <a:srgbClr val="FF3399"/>
                </a:gs>
                <a:gs pos="78000">
                  <a:srgbClr val="FFFF00"/>
                </a:gs>
              </a:gsLst>
              <a:path path="circle">
                <a:fillToRect l="50000" t="50000" r="50000" b="50000"/>
              </a:path>
              <a:tileRect/>
            </a:gradFill>
            <a:ln w="6350">
              <a:solidFill>
                <a:srgbClr val="FFFF00"/>
              </a:solid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dirty="0">
                <a:effectLst>
                  <a:outerShdw dist="12700" sx="101000" sy="101000" algn="ctr" rotWithShape="0">
                    <a:srgbClr val="FF99CC">
                      <a:alpha val="56000"/>
                    </a:srgbClr>
                  </a:outerShdw>
                </a:effectLst>
              </a:endParaRPr>
            </a:p>
          </p:txBody>
        </p:sp>
        <p:sp>
          <p:nvSpPr>
            <p:cNvPr id="10" name="Rectangle 9"/>
            <p:cNvSpPr/>
            <p:nvPr/>
          </p:nvSpPr>
          <p:spPr>
            <a:xfrm rot="21203017">
              <a:off x="7935605" y="6179981"/>
              <a:ext cx="799230" cy="566452"/>
            </a:xfrm>
            <a:prstGeom prst="rect">
              <a:avLst/>
            </a:prstGeom>
          </p:spPr>
          <p:txBody>
            <a:bodyPr wrap="square">
              <a:spAutoFit/>
            </a:bodyPr>
            <a:lstStyle/>
            <a:p>
              <a:pPr lvl="0" algn="ctr" fontAlgn="base">
                <a:spcBef>
                  <a:spcPct val="0"/>
                </a:spcBef>
                <a:spcAft>
                  <a:spcPct val="0"/>
                </a:spcAft>
              </a:pPr>
              <a:r>
                <a:rPr lang="en-US" sz="2400" dirty="0" smtClean="0">
                  <a:solidFill>
                    <a:schemeClr val="bg1"/>
                  </a:solidFill>
                  <a:effectLst>
                    <a:outerShdw dist="12700" sx="101000" sy="101000" algn="ctr" rotWithShape="0">
                      <a:srgbClr val="FF99CC">
                        <a:alpha val="56000"/>
                      </a:srgbClr>
                    </a:outerShdw>
                  </a:effectLst>
                  <a:latin typeface="Arial" pitchFamily="34" charset="0"/>
                  <a:ea typeface="Calibri" pitchFamily="34" charset="0"/>
                  <a:cs typeface="Arial" pitchFamily="34" charset="0"/>
                </a:rPr>
                <a:t>222</a:t>
              </a:r>
              <a:r>
                <a:rPr lang="en-US" sz="2400" baseline="30000" dirty="0" smtClean="0">
                  <a:solidFill>
                    <a:schemeClr val="bg1"/>
                  </a:solidFill>
                  <a:effectLst>
                    <a:outerShdw dist="12700" sx="101000" sy="101000" algn="ctr" rotWithShape="0">
                      <a:srgbClr val="FF99CC">
                        <a:alpha val="56000"/>
                      </a:srgbClr>
                    </a:outerShdw>
                  </a:effectLst>
                  <a:latin typeface="Arial" pitchFamily="34" charset="0"/>
                  <a:ea typeface="Calibri" pitchFamily="34" charset="0"/>
                  <a:cs typeface="Arial" pitchFamily="34" charset="0"/>
                </a:rPr>
                <a:t> </a:t>
              </a:r>
              <a:r>
                <a:rPr lang="en-US" sz="2000" dirty="0" smtClean="0">
                  <a:solidFill>
                    <a:schemeClr val="bg1"/>
                  </a:solidFill>
                  <a:effectLst>
                    <a:outerShdw dist="12700" sx="101000" sy="101000" algn="ctr" rotWithShape="0">
                      <a:srgbClr val="FF99CC">
                        <a:alpha val="56000"/>
                      </a:srgbClr>
                    </a:outerShdw>
                  </a:effectLst>
                  <a:latin typeface="Arial" pitchFamily="34" charset="0"/>
                  <a:ea typeface="Calibri" pitchFamily="34" charset="0"/>
                  <a:cs typeface="Arial" pitchFamily="34" charset="0"/>
                </a:rPr>
                <a:t> </a:t>
              </a:r>
            </a:p>
            <a:p>
              <a:pPr lvl="0" algn="ctr" fontAlgn="base">
                <a:spcBef>
                  <a:spcPct val="0"/>
                </a:spcBef>
                <a:spcAft>
                  <a:spcPct val="0"/>
                </a:spcAft>
              </a:pPr>
              <a:r>
                <a:rPr lang="en-US" sz="1000" dirty="0" smtClean="0">
                  <a:solidFill>
                    <a:schemeClr val="bg1"/>
                  </a:solidFill>
                  <a:effectLst>
                    <a:outerShdw dist="12700" sx="101000" sy="101000" algn="ctr" rotWithShape="0">
                      <a:srgbClr val="FF99CC">
                        <a:alpha val="56000"/>
                      </a:srgbClr>
                    </a:outerShdw>
                  </a:effectLst>
                  <a:latin typeface="Arial" pitchFamily="34" charset="0"/>
                  <a:ea typeface="Calibri" pitchFamily="34" charset="0"/>
                  <a:cs typeface="Arial" pitchFamily="34" charset="0"/>
                </a:rPr>
                <a:t>in Series</a:t>
              </a:r>
              <a:endParaRPr lang="en-US" sz="1000" dirty="0" smtClean="0">
                <a:solidFill>
                  <a:schemeClr val="bg1"/>
                </a:solidFill>
                <a:effectLst>
                  <a:outerShdw dist="12700" sx="101000" sy="101000" algn="ctr" rotWithShape="0">
                    <a:srgbClr val="FF99CC">
                      <a:alpha val="56000"/>
                    </a:srgbClr>
                  </a:outerShdw>
                </a:effectLst>
                <a:latin typeface="Arial" pitchFamily="34" charset="0"/>
                <a:cs typeface="Arial" pitchFamily="34" charset="0"/>
              </a:endParaRPr>
            </a:p>
          </p:txBody>
        </p:sp>
      </p:grpSp>
      <p:pic>
        <p:nvPicPr>
          <p:cNvPr id="22" name="Picture 21" descr="m4.jpg"/>
          <p:cNvPicPr>
            <a:picLocks noGrp="1" noChangeAspect="1"/>
          </p:cNvPicPr>
          <p:nvPr isPhoto="1"/>
        </p:nvPicPr>
        <p:blipFill>
          <a:blip r:embed="rId6" cstate="print">
            <a:lum/>
          </a:blip>
          <a:stretch>
            <a:fillRect/>
          </a:stretch>
        </p:blipFill>
        <p:spPr>
          <a:xfrm>
            <a:off x="4619267" y="381000"/>
            <a:ext cx="2238733" cy="1676718"/>
          </a:xfrm>
          <a:prstGeom prst="rect">
            <a:avLst/>
          </a:prstGeom>
          <a:ln>
            <a:noFill/>
          </a:ln>
          <a:effectLst>
            <a:softEdge rad="127000"/>
          </a:effectLst>
        </p:spPr>
      </p:pic>
      <p:sp>
        <p:nvSpPr>
          <p:cNvPr id="4" name="TextBox 3"/>
          <p:cNvSpPr txBox="1"/>
          <p:nvPr/>
        </p:nvSpPr>
        <p:spPr>
          <a:xfrm>
            <a:off x="0" y="3048001"/>
            <a:ext cx="6858000" cy="1877437"/>
          </a:xfrm>
          <a:prstGeom prst="rect">
            <a:avLst/>
          </a:prstGeom>
          <a:noFill/>
        </p:spPr>
        <p:txBody>
          <a:bodyPr wrap="square" rtlCol="0">
            <a:spAutoFit/>
          </a:bodyPr>
          <a:lstStyle/>
          <a:p>
            <a:r>
              <a:rPr lang="en-US" sz="2000" b="1" dirty="0" smtClean="0">
                <a:ln w="1905"/>
                <a:solidFill>
                  <a:srgbClr val="FF0066"/>
                </a:solidFill>
                <a:effectLst>
                  <a:innerShdw blurRad="69850" dist="43180" dir="5400000">
                    <a:srgbClr val="000000">
                      <a:alpha val="65000"/>
                    </a:srgbClr>
                  </a:innerShdw>
                </a:effectLst>
                <a:latin typeface="Britannic Bold" pitchFamily="34" charset="0"/>
                <a:ea typeface="Arial Unicode MS" pitchFamily="34" charset="-128"/>
                <a:cs typeface="Arial Unicode MS" pitchFamily="34" charset="-128"/>
              </a:rPr>
              <a:t>Course on </a:t>
            </a:r>
          </a:p>
          <a:p>
            <a:r>
              <a:rPr lang="en-US" sz="32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orgia" pitchFamily="18" charset="0"/>
                <a:ea typeface="Arial Unicode MS" pitchFamily="34" charset="-128"/>
                <a:cs typeface="Arial Unicode MS" pitchFamily="34" charset="-128"/>
              </a:rPr>
              <a:t>Metrology, Pressure, Thermal &amp; Electro Technical Measurements and Calibration</a:t>
            </a:r>
            <a:endParaRPr lang="en-US" sz="32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Georgia" pitchFamily="18" charset="0"/>
              <a:ea typeface="Arial Unicode MS" pitchFamily="34" charset="-128"/>
              <a:cs typeface="Arial Unicode MS" pitchFamily="34" charset="-128"/>
            </a:endParaRPr>
          </a:p>
        </p:txBody>
      </p:sp>
      <p:sp>
        <p:nvSpPr>
          <p:cNvPr id="7" name="TextBox 6"/>
          <p:cNvSpPr txBox="1"/>
          <p:nvPr/>
        </p:nvSpPr>
        <p:spPr>
          <a:xfrm>
            <a:off x="0" y="5867400"/>
            <a:ext cx="6324600" cy="1877437"/>
          </a:xfrm>
          <a:prstGeom prst="rect">
            <a:avLst/>
          </a:prstGeom>
          <a:solidFill>
            <a:schemeClr val="bg1">
              <a:alpha val="57000"/>
            </a:schemeClr>
          </a:solidFill>
        </p:spPr>
        <p:txBody>
          <a:bodyPr wrap="square" rtlCol="0">
            <a:spAutoFit/>
          </a:bodyPr>
          <a:lstStyle/>
          <a:p>
            <a:r>
              <a:rPr lang="en-US" sz="1400" b="1" dirty="0" smtClean="0">
                <a:solidFill>
                  <a:srgbClr val="FF0000"/>
                </a:solidFill>
                <a:latin typeface="+mj-lt"/>
              </a:rPr>
              <a:t>Course </a:t>
            </a:r>
            <a:r>
              <a:rPr lang="en-US" sz="1400" b="1" dirty="0" err="1" smtClean="0">
                <a:solidFill>
                  <a:srgbClr val="FF0000"/>
                </a:solidFill>
                <a:latin typeface="+mj-lt"/>
              </a:rPr>
              <a:t>Organised</a:t>
            </a:r>
            <a:r>
              <a:rPr lang="en-US" sz="1400" b="1" dirty="0" smtClean="0">
                <a:solidFill>
                  <a:srgbClr val="FF0000"/>
                </a:solidFill>
                <a:latin typeface="+mj-lt"/>
              </a:rPr>
              <a:t> by:</a:t>
            </a:r>
            <a:r>
              <a:rPr lang="en-US" sz="1000" b="1" dirty="0" smtClean="0">
                <a:solidFill>
                  <a:srgbClr val="FF0000"/>
                </a:solidFill>
                <a:latin typeface="+mj-lt"/>
              </a:rPr>
              <a:t>                                                                                                                                                                         </a:t>
            </a:r>
            <a:r>
              <a:rPr lang="hi-IN" sz="1600" b="1" dirty="0" smtClean="0">
                <a:latin typeface="+mj-lt"/>
              </a:rPr>
              <a:t>फ्लूइड कंट्रोल रिसर्च इंस्टिट्यूट</a:t>
            </a:r>
            <a:r>
              <a:rPr lang="en-US" sz="1600" b="1" dirty="0" smtClean="0">
                <a:latin typeface="+mj-lt"/>
              </a:rPr>
              <a:t>                                                                                                                                                       FLUID CONTROL RESEARCH INSTITUTE                                                                                                                                          </a:t>
            </a:r>
            <a:r>
              <a:rPr lang="en-US" sz="1600" dirty="0" smtClean="0">
                <a:latin typeface="+mj-lt"/>
              </a:rPr>
              <a:t>       </a:t>
            </a:r>
            <a:r>
              <a:rPr lang="hi-IN" sz="1000" dirty="0" smtClean="0">
                <a:latin typeface="+mj-lt"/>
              </a:rPr>
              <a:t>(</a:t>
            </a:r>
            <a:r>
              <a:rPr lang="en-US" sz="1000" dirty="0" smtClean="0">
                <a:latin typeface="+mj-lt"/>
              </a:rPr>
              <a:t>ISO 9001</a:t>
            </a:r>
            <a:r>
              <a:rPr lang="hi-IN" sz="1000" dirty="0" smtClean="0">
                <a:latin typeface="+mj-lt"/>
              </a:rPr>
              <a:t>: </a:t>
            </a:r>
            <a:r>
              <a:rPr lang="en-US" sz="1000" dirty="0" smtClean="0">
                <a:latin typeface="+mj-lt"/>
              </a:rPr>
              <a:t>2015 </a:t>
            </a:r>
            <a:r>
              <a:rPr lang="hi-IN" sz="1000" dirty="0" smtClean="0">
                <a:latin typeface="+mj-lt"/>
              </a:rPr>
              <a:t>प्रमाणित</a:t>
            </a:r>
            <a:r>
              <a:rPr lang="en-US" sz="1000" dirty="0" smtClean="0">
                <a:latin typeface="+mj-lt"/>
              </a:rPr>
              <a:t>, </a:t>
            </a:r>
            <a:r>
              <a:rPr lang="hi-IN" sz="1000" dirty="0" smtClean="0">
                <a:latin typeface="+mj-lt"/>
              </a:rPr>
              <a:t>एन ए बी एल </a:t>
            </a:r>
            <a:r>
              <a:rPr lang="en-US" sz="1000" dirty="0" smtClean="0">
                <a:latin typeface="+mj-lt"/>
              </a:rPr>
              <a:t>  </a:t>
            </a:r>
            <a:r>
              <a:rPr lang="hi-IN" sz="1000" dirty="0" smtClean="0">
                <a:latin typeface="+mj-lt"/>
              </a:rPr>
              <a:t>मान्यता प्राप्त संगठन)</a:t>
            </a:r>
            <a:endParaRPr lang="en-US" sz="1000" dirty="0" smtClean="0">
              <a:latin typeface="+mj-lt"/>
            </a:endParaRPr>
          </a:p>
          <a:p>
            <a:r>
              <a:rPr lang="en-US" sz="1000" dirty="0" smtClean="0">
                <a:latin typeface="+mj-lt"/>
              </a:rPr>
              <a:t>(ISO 9001: 2015 Certified, NABL accredited </a:t>
            </a:r>
            <a:r>
              <a:rPr lang="en-US" sz="1000" dirty="0" err="1" smtClean="0">
                <a:latin typeface="+mj-lt"/>
              </a:rPr>
              <a:t>organisation</a:t>
            </a:r>
            <a:r>
              <a:rPr lang="en-US" sz="1000" dirty="0" smtClean="0">
                <a:latin typeface="+mj-lt"/>
              </a:rPr>
              <a:t>)</a:t>
            </a:r>
          </a:p>
          <a:p>
            <a:r>
              <a:rPr lang="en-US" sz="1000" dirty="0" smtClean="0">
                <a:latin typeface="+mj-lt"/>
              </a:rPr>
              <a:t>(</a:t>
            </a:r>
            <a:r>
              <a:rPr lang="ar-SA" sz="1000" dirty="0" smtClean="0">
                <a:latin typeface="+mj-lt"/>
              </a:rPr>
              <a:t>भारी उद्योग और सार्वजनिक उद्यम मंत्रालय</a:t>
            </a:r>
            <a:r>
              <a:rPr lang="en-US" sz="1000" dirty="0" smtClean="0">
                <a:latin typeface="+mj-lt"/>
              </a:rPr>
              <a:t>, </a:t>
            </a:r>
            <a:r>
              <a:rPr lang="ar-SA" sz="1000" dirty="0" smtClean="0">
                <a:latin typeface="+mj-lt"/>
              </a:rPr>
              <a:t>भारत सरकार)</a:t>
            </a:r>
            <a:endParaRPr lang="en-US" sz="1000" dirty="0" smtClean="0">
              <a:latin typeface="+mj-lt"/>
            </a:endParaRPr>
          </a:p>
          <a:p>
            <a:r>
              <a:rPr lang="en-US" sz="1000" dirty="0" smtClean="0">
                <a:latin typeface="+mj-lt"/>
              </a:rPr>
              <a:t>(Ministry of Heavy Industries &amp; Public Enterprises, Govt. of India)</a:t>
            </a:r>
          </a:p>
          <a:p>
            <a:r>
              <a:rPr lang="hi-IN" sz="1000" dirty="0" smtClean="0">
                <a:latin typeface="+mj-lt"/>
              </a:rPr>
              <a:t>कंजीकोडे पश्चिम</a:t>
            </a:r>
            <a:r>
              <a:rPr lang="en-US" sz="1000" dirty="0" smtClean="0">
                <a:latin typeface="+mj-lt"/>
              </a:rPr>
              <a:t>, </a:t>
            </a:r>
            <a:r>
              <a:rPr lang="hi-IN" sz="1000" dirty="0" smtClean="0">
                <a:latin typeface="+mj-lt"/>
              </a:rPr>
              <a:t>पालक्काड</a:t>
            </a:r>
            <a:r>
              <a:rPr lang="ar-SA" sz="1000" dirty="0" smtClean="0">
                <a:latin typeface="+mj-lt"/>
              </a:rPr>
              <a:t> - 678 </a:t>
            </a:r>
            <a:r>
              <a:rPr lang="en-US" sz="1000" dirty="0" smtClean="0">
                <a:latin typeface="+mj-lt"/>
              </a:rPr>
              <a:t> </a:t>
            </a:r>
            <a:r>
              <a:rPr lang="ar-SA" sz="1000" dirty="0" smtClean="0">
                <a:latin typeface="+mj-lt"/>
              </a:rPr>
              <a:t>623</a:t>
            </a:r>
            <a:r>
              <a:rPr lang="en-US" sz="1000" dirty="0" smtClean="0">
                <a:latin typeface="+mj-lt"/>
              </a:rPr>
              <a:t>, </a:t>
            </a:r>
            <a:r>
              <a:rPr lang="hi-IN" sz="1000" dirty="0" smtClean="0">
                <a:latin typeface="+mj-lt"/>
              </a:rPr>
              <a:t>केरला</a:t>
            </a:r>
            <a:endParaRPr lang="en-US" sz="1000" dirty="0" smtClean="0">
              <a:latin typeface="+mj-lt"/>
            </a:endParaRPr>
          </a:p>
          <a:p>
            <a:r>
              <a:rPr lang="en-US" sz="1000" dirty="0" err="1" smtClean="0">
                <a:latin typeface="+mj-lt"/>
              </a:rPr>
              <a:t>Kanjikode</a:t>
            </a:r>
            <a:r>
              <a:rPr lang="en-US" sz="1000" dirty="0" smtClean="0">
                <a:latin typeface="+mj-lt"/>
              </a:rPr>
              <a:t> West, Palakkad – 678 623, Kerala.</a:t>
            </a:r>
          </a:p>
          <a:p>
            <a:r>
              <a:rPr lang="en-US" sz="1000" dirty="0" smtClean="0">
                <a:latin typeface="+mj-lt"/>
              </a:rPr>
              <a:t>Tel: +91-491-2566120, 2566206, 2566119, 2569010, Fax: +91-491-2566326</a:t>
            </a:r>
          </a:p>
        </p:txBody>
      </p:sp>
      <p:pic>
        <p:nvPicPr>
          <p:cNvPr id="19" name="Picture 18" descr="DSC02786.JPG"/>
          <p:cNvPicPr>
            <a:picLocks noChangeAspect="1"/>
          </p:cNvPicPr>
          <p:nvPr/>
        </p:nvPicPr>
        <p:blipFill>
          <a:blip r:embed="rId7" cstate="print"/>
          <a:stretch>
            <a:fillRect/>
          </a:stretch>
        </p:blipFill>
        <p:spPr>
          <a:xfrm>
            <a:off x="-152400" y="7620000"/>
            <a:ext cx="7086600" cy="2438400"/>
          </a:xfrm>
          <a:prstGeom prst="rect">
            <a:avLst/>
          </a:prstGeom>
          <a:ln>
            <a:noFill/>
          </a:ln>
          <a:effectLst>
            <a:softEdge rad="317500"/>
          </a:effectLst>
        </p:spPr>
      </p:pic>
    </p:spTree>
  </p:cSld>
  <p:clrMapOvr>
    <a:masterClrMapping/>
  </p:clrMapOvr>
  <p:timing>
    <p:tnLst>
      <p:par>
        <p:cTn id="1" dur="indefinite" restart="never" nodeType="tmRoot"/>
      </p:par>
    </p:tnLst>
  </p:timing>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pic>
        <p:nvPicPr>
          <p:cNvPr descr="stock-illustration-42977596-abstract-template-vector-background-brochure-design.jpg" id="9" name="Picture 8"/>
          <p:cNvPicPr>
            <a:picLocks noChangeAspect="1" noGrp="1"/>
          </p:cNvPicPr>
          <p:nvPr isPhoto="1"/>
        </p:nvPicPr>
        <p:blipFill>
          <a:blip cstate="print" r:embed="rId2"/>
          <a:stretch>
            <a:fillRect/>
          </a:stretch>
        </p:blipFill>
        <p:spPr>
          <a:xfrm>
            <a:off x="-838200" y="-1447800"/>
            <a:ext cx="7924800" cy="3886200"/>
          </a:xfrm>
          <a:prstGeom prst="rect">
            <a:avLst/>
          </a:prstGeom>
          <a:ln>
            <a:noFill/>
          </a:ln>
          <a:effectLst>
            <a:softEdge rad="112500"/>
          </a:effectLst>
        </p:spPr>
      </p:pic>
      <p:sp>
        <p:nvSpPr>
          <p:cNvPr id="3" name="TextBox 2"/>
          <p:cNvSpPr txBox="1"/>
          <p:nvPr/>
        </p:nvSpPr>
        <p:spPr>
          <a:xfrm>
            <a:off x="76200" y="533400"/>
            <a:ext cx="6629400" cy="1323439"/>
          </a:xfrm>
          <a:prstGeom prst="rect">
            <a:avLst/>
          </a:prstGeom>
          <a:solidFill>
            <a:schemeClr val="bg1">
              <a:alpha val="81000"/>
            </a:schemeClr>
          </a:solidFill>
          <a:effectLst>
            <a:softEdge rad="127000"/>
          </a:effectLst>
        </p:spPr>
        <p:txBody>
          <a:bodyPr rtlCol="0" wrap="square">
            <a:spAutoFit/>
          </a:bodyPr>
          <a:lstStyle/>
          <a:p>
            <a:pPr algn="just"/>
            <a:r>
              <a:rPr dirty="0" lang="en-US" smtClean="0" sz="1000">
                <a:latin charset="0" pitchFamily="34" typeface="Century Gothic"/>
                <a:ea charset="-128" pitchFamily="34" typeface="Arial Unicode MS"/>
                <a:cs charset="-128" pitchFamily="34" typeface="Arial Unicode MS"/>
              </a:rPr>
              <a:t>FCRI, a state of the art flow and fluid engineering facility, first of its kind in South East Asia is dedicated to Research &amp; Development in Fluid Flow Measurement &amp; Control Techniques. About 100 sponsored Projects for various reputed organisations have been successfully completed by the Institute. The Institute provides facilities towards technological developments to the flow product industries and serves as a National Certifying Authority and Quality / reliability evaluation facility. The Institute also provides facility for calibration of mechanical, thermal, electrical parameters, noise, vibration etc. apart from testing and calibration, the Institute conducts National and International training programmes in the field of flow control, measurement &amp; Instrumentation, Calibration and related areas.</a:t>
            </a:r>
            <a:endParaRPr dirty="0" lang="en-US" sz="1000">
              <a:latin charset="0" pitchFamily="34" typeface="Century Gothic"/>
              <a:ea charset="-128" pitchFamily="34" typeface="Arial Unicode MS"/>
              <a:cs charset="-128" pitchFamily="34" typeface="Arial Unicode MS"/>
            </a:endParaRPr>
          </a:p>
        </p:txBody>
      </p:sp>
      <p:sp>
        <p:nvSpPr>
          <p:cNvPr id="12" name="TextBox 11"/>
          <p:cNvSpPr txBox="1"/>
          <p:nvPr/>
        </p:nvSpPr>
        <p:spPr>
          <a:xfrm>
            <a:off x="228600" y="0"/>
            <a:ext cx="6629400" cy="954107"/>
          </a:xfrm>
          <a:prstGeom prst="rect">
            <a:avLst/>
          </a:prstGeom>
          <a:noFill/>
        </p:spPr>
        <p:txBody>
          <a:bodyPr rtlCol="0" wrap="square">
            <a:spAutoFit/>
            <a:scene3d>
              <a:camera prst="orthographicFront"/>
              <a:lightRig dir="tl" rig="flat"/>
            </a:scene3d>
            <a:sp3d contourW="12700">
              <a:bevelT h="25400" w="25400"/>
              <a:contourClr>
                <a:srgbClr val="FFFF00"/>
              </a:contourClr>
            </a:sp3d>
          </a:bodyPr>
          <a:lstStyle/>
          <a:p>
            <a:r>
              <a:rPr b="1" dirty="0" lang="en-US" smtClean="0" sz="2800">
                <a:solidFill>
                  <a:srgbClr val="FF0066"/>
                </a:solidFill>
                <a:latin charset="0" pitchFamily="34" typeface="Century Gothic"/>
                <a:ea charset="-128" pitchFamily="34" typeface="Arial Unicode MS"/>
                <a:cs charset="-128" pitchFamily="34" typeface="Arial Unicode MS"/>
              </a:rPr>
              <a:t>About FCRI</a:t>
            </a:r>
          </a:p>
          <a:p>
            <a:endParaRPr b="1" dirty="0" lang="en-US" sz="2800">
              <a:ln w="11430">
                <a:solidFill>
                  <a:srgbClr val="FF6600"/>
                </a:solidFill>
              </a:ln>
              <a:solidFill>
                <a:srgbClr val="FF0000"/>
              </a:solidFill>
              <a:latin charset="-128" pitchFamily="34" typeface="Arial Unicode MS"/>
              <a:ea charset="-128" pitchFamily="34" typeface="Arial Unicode MS"/>
              <a:cs charset="-128" pitchFamily="34" typeface="Arial Unicode MS"/>
            </a:endParaRPr>
          </a:p>
        </p:txBody>
      </p:sp>
      <p:pic>
        <p:nvPicPr>
          <p:cNvPr descr="stock-illustration-42977596-abstract-template-vector-background-brochure-design.jpg" id="10" name="Picture 9"/>
          <p:cNvPicPr>
            <a:picLocks noChangeAspect="1" noGrp="1"/>
          </p:cNvPicPr>
          <p:nvPr isPhoto="1"/>
        </p:nvPicPr>
        <p:blipFill>
          <a:blip cstate="print" r:embed="rId3">
            <a:lum/>
          </a:blip>
          <a:srcRect b="-194" r="-312"/>
          <a:stretch>
            <a:fillRect/>
          </a:stretch>
        </p:blipFill>
        <p:spPr>
          <a:xfrm rot="10800000">
            <a:off x="-785904" y="6625512"/>
            <a:ext cx="8135408" cy="3509088"/>
          </a:xfrm>
          <a:prstGeom prst="rect">
            <a:avLst/>
          </a:prstGeom>
          <a:ln>
            <a:noFill/>
          </a:ln>
          <a:effectLst>
            <a:softEdge rad="112500"/>
          </a:effectLst>
        </p:spPr>
      </p:pic>
      <p:sp>
        <p:nvSpPr>
          <p:cNvPr id="11" name="TextBox 10"/>
          <p:cNvSpPr txBox="1"/>
          <p:nvPr/>
        </p:nvSpPr>
        <p:spPr>
          <a:xfrm>
            <a:off x="304800" y="1733490"/>
            <a:ext cx="6553200" cy="400110"/>
          </a:xfrm>
          <a:prstGeom prst="rect">
            <a:avLst/>
          </a:prstGeom>
          <a:noFill/>
        </p:spPr>
        <p:txBody>
          <a:bodyPr rtlCol="0" wrap="square">
            <a:spAutoFit/>
            <a:scene3d>
              <a:camera prst="orthographicFront"/>
              <a:lightRig dir="tl" rig="flat"/>
            </a:scene3d>
            <a:sp3d contourW="12700" extrusionH="57150">
              <a:bevelT h="25400" prst="angle" w="25400"/>
              <a:bevelB h="38100" prst="angle" w="38100"/>
              <a:extrusionClr>
                <a:srgbClr val="FF3399"/>
              </a:extrusionClr>
              <a:contourClr>
                <a:srgbClr val="FF6600"/>
              </a:contourClr>
            </a:sp3d>
          </a:bodyPr>
          <a:lstStyle/>
          <a:p>
            <a:r>
              <a:rPr b="1" dirty="0" lang="en-US" smtClean="0" sz="2000">
                <a:solidFill>
                  <a:srgbClr val="FF0066"/>
                </a:solidFill>
                <a:latin charset="0" pitchFamily="34" typeface="Century Gothic"/>
                <a:ea charset="-128" pitchFamily="34" typeface="Arial Unicode MS"/>
                <a:cs charset="-128" pitchFamily="34" typeface="Arial Unicode MS"/>
              </a:rPr>
              <a:t>Major Calibration and Test Facilities</a:t>
            </a:r>
          </a:p>
        </p:txBody>
      </p:sp>
      <p:graphicFrame>
        <p:nvGraphicFramePr>
          <p:cNvPr id="13" name="Table 12"/>
          <p:cNvGraphicFramePr>
            <a:graphicFrameLocks noGrp="1"/>
          </p:cNvGraphicFramePr>
          <p:nvPr/>
        </p:nvGraphicFramePr>
        <p:xfrm>
          <a:off x="152400" y="2209799"/>
          <a:ext cx="6515101" cy="7467599"/>
        </p:xfrm>
        <a:graphic>
          <a:graphicData uri="http://schemas.openxmlformats.org/drawingml/2006/table">
            <a:tbl>
              <a:tblPr/>
              <a:tblGrid>
                <a:gridCol w="514350"/>
                <a:gridCol w="762000"/>
                <a:gridCol w="533400"/>
                <a:gridCol w="1219200"/>
                <a:gridCol w="762000"/>
                <a:gridCol w="1066800"/>
                <a:gridCol w="838200"/>
                <a:gridCol w="154762"/>
                <a:gridCol w="664389"/>
              </a:tblGrid>
              <a:tr h="211707">
                <a:tc gridSpan="3">
                  <a:txBody>
                    <a:bodyPr/>
                    <a:lstStyle/>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Laboratory Fluid flow</a:t>
                      </a:r>
                    </a:p>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NABL C026/T027</a:t>
                      </a:r>
                    </a:p>
                  </a:txBody>
                  <a:tcP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solidFill>
                      <a:srgbClr val="FFFF00"/>
                    </a:solidFill>
                  </a:tcPr>
                </a:tc>
                <a:tc hMerge="1">
                  <a:txBody>
                    <a:bodyPr/>
                    <a:lstStyle/>
                    <a:p>
                      <a:endParaRPr lang="en-US"/>
                    </a:p>
                  </a:txBody>
                  <a:tcPr/>
                </a:tc>
                <a:tc hMerge="1">
                  <a:txBody>
                    <a:bodyPr/>
                    <a:lstStyle/>
                    <a:p>
                      <a:endParaRPr lang="en-US"/>
                    </a:p>
                  </a:txBody>
                  <a:tcPr/>
                </a:tc>
                <a:tc>
                  <a:txBody>
                    <a:bodyPr/>
                    <a:lstStyle/>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Maximum Flow Rate</a:t>
                      </a:r>
                    </a:p>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(m</a:t>
                      </a:r>
                      <a:r>
                        <a:rPr b="1" baseline="30000" dirty="0" lang="en-US" sz="600">
                          <a:solidFill>
                            <a:schemeClr val="tx1"/>
                          </a:solidFill>
                          <a:latin charset="0" pitchFamily="34" typeface="Arial"/>
                          <a:ea typeface="Calibri"/>
                          <a:cs charset="0" pitchFamily="34" typeface="Arial"/>
                        </a:rPr>
                        <a:t>3</a:t>
                      </a:r>
                      <a:r>
                        <a:rPr b="1" dirty="0" lang="en-US" sz="600">
                          <a:solidFill>
                            <a:schemeClr val="tx1"/>
                          </a:solidFill>
                          <a:latin charset="0" pitchFamily="34" typeface="Arial"/>
                          <a:ea typeface="Calibri"/>
                          <a:cs charset="0" pitchFamily="34" typeface="Arial"/>
                        </a:rPr>
                        <a:t>/h)</a:t>
                      </a:r>
                    </a:p>
                  </a:txBody>
                  <a:tcP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solidFill>
                      <a:srgbClr val="FFFF00"/>
                    </a:solidFill>
                  </a:tcPr>
                </a:tc>
                <a:tc>
                  <a:txBody>
                    <a:bodyPr/>
                    <a:lstStyle/>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Maximum</a:t>
                      </a:r>
                    </a:p>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Line Size</a:t>
                      </a:r>
                    </a:p>
                  </a:txBody>
                  <a:tcP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solidFill>
                      <a:srgbClr val="FFFF00"/>
                    </a:solidFill>
                  </a:tcPr>
                </a:tc>
                <a:tc>
                  <a:txBody>
                    <a:bodyPr/>
                    <a:lstStyle/>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Uncertainty in Flow Rate</a:t>
                      </a:r>
                    </a:p>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 reading)</a:t>
                      </a:r>
                    </a:p>
                  </a:txBody>
                  <a:tcP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solidFill>
                      <a:srgbClr val="FFFF00"/>
                    </a:solidFill>
                  </a:tcPr>
                </a:tc>
                <a:tc gridSpan="3">
                  <a:txBody>
                    <a:bodyPr/>
                    <a:lstStyle/>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Uncertainty in Volume</a:t>
                      </a:r>
                    </a:p>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 reading)</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solidFill>
                      <a:srgbClr val="FFFF00"/>
                    </a:solidFill>
                  </a:tcPr>
                </a:tc>
                <a:tc hMerge="1">
                  <a:txBody>
                    <a:bodyPr/>
                    <a:lstStyle/>
                    <a:p>
                      <a:endParaRPr lang="en-US"/>
                    </a:p>
                  </a:txBody>
                  <a:tcPr/>
                </a:tc>
                <a:tc hMerge="1">
                  <a:txBody>
                    <a:bodyPr/>
                    <a:lstStyle/>
                    <a:p>
                      <a:endParaRPr lang="en-US"/>
                    </a:p>
                  </a:txBody>
                  <a:tcPr/>
                </a:tc>
              </a:tr>
              <a:tr h="650039">
                <a:tc gridSpan="3">
                  <a:txBody>
                    <a:bodyPr/>
                    <a:lstStyle/>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Water Flow</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endParaRPr lang="en-US"/>
                    </a:p>
                  </a:txBody>
                  <a:tcPr/>
                </a:tc>
                <a:tc h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4500</a:t>
                      </a:r>
                    </a:p>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15000</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900mm</a:t>
                      </a:r>
                    </a:p>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2000mm</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err="1" lang="en-US" sz="600">
                          <a:solidFill>
                            <a:srgbClr val="0000FF"/>
                          </a:solidFill>
                          <a:latin charset="0" pitchFamily="34" typeface="Arial"/>
                          <a:ea typeface="Calibri"/>
                          <a:cs charset="0" pitchFamily="34" typeface="Arial"/>
                        </a:rPr>
                        <a:t>Upto</a:t>
                      </a:r>
                      <a:r>
                        <a:rPr b="1" dirty="0" lang="en-US" sz="600">
                          <a:solidFill>
                            <a:srgbClr val="0000FF"/>
                          </a:solidFill>
                          <a:latin charset="0" pitchFamily="34" typeface="Arial"/>
                          <a:ea typeface="Calibri"/>
                          <a:cs charset="0" pitchFamily="34" typeface="Arial"/>
                        </a:rPr>
                        <a:t> 200m³/h : ±0.05%</a:t>
                      </a:r>
                    </a:p>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200 to 2500m³/h : ±0.10%</a:t>
                      </a:r>
                    </a:p>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2500 to 4500 m³/h : ±0.15%</a:t>
                      </a:r>
                    </a:p>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5000-15000m³/h : ±0.5%</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gridSpan="3">
                  <a:txBody>
                    <a:bodyPr/>
                    <a:lstStyle/>
                    <a:p>
                      <a:pPr algn="l" marL="0" marR="0">
                        <a:lnSpc>
                          <a:spcPct val="115000"/>
                        </a:lnSpc>
                        <a:spcBef>
                          <a:spcPts val="0"/>
                        </a:spcBef>
                        <a:spcAft>
                          <a:spcPts val="0"/>
                        </a:spcAft>
                      </a:pPr>
                      <a:r>
                        <a:rPr b="1" dirty="0" lang="en-US" smtClean="0" sz="600">
                          <a:solidFill>
                            <a:srgbClr val="0000FF"/>
                          </a:solidFill>
                          <a:latin charset="0" pitchFamily="34" typeface="Arial"/>
                          <a:ea typeface="Calibri"/>
                          <a:cs charset="0" pitchFamily="34" typeface="Arial"/>
                        </a:rPr>
                        <a:t>   2 m</a:t>
                      </a:r>
                      <a:r>
                        <a:rPr b="1" baseline="30000" dirty="0" lang="en-US" smtClean="0" sz="600">
                          <a:solidFill>
                            <a:srgbClr val="0000FF"/>
                          </a:solidFill>
                          <a:latin charset="0" pitchFamily="34" typeface="Arial"/>
                          <a:ea typeface="Calibri"/>
                          <a:cs charset="0" pitchFamily="34" typeface="Arial"/>
                        </a:rPr>
                        <a:t>3   -   </a:t>
                      </a:r>
                      <a:r>
                        <a:rPr b="1" dirty="0" lang="en-US" smtClean="0" sz="600">
                          <a:solidFill>
                            <a:srgbClr val="0000FF"/>
                          </a:solidFill>
                          <a:latin charset="0" pitchFamily="34" typeface="Arial"/>
                          <a:ea typeface="Calibri"/>
                          <a:cs charset="0" pitchFamily="34" typeface="Arial"/>
                        </a:rPr>
                        <a:t>20m</a:t>
                      </a:r>
                      <a:r>
                        <a:rPr b="1" baseline="30000" dirty="0" lang="en-US" smtClean="0" sz="600">
                          <a:solidFill>
                            <a:srgbClr val="0000FF"/>
                          </a:solidFill>
                          <a:latin charset="0" pitchFamily="34" typeface="Arial"/>
                          <a:ea typeface="Calibri"/>
                          <a:cs charset="0" pitchFamily="34" typeface="Arial"/>
                        </a:rPr>
                        <a:t>3 </a:t>
                      </a:r>
                      <a:r>
                        <a:rPr b="1" dirty="0" lang="en-US" sz="600">
                          <a:solidFill>
                            <a:srgbClr val="0000FF"/>
                          </a:solidFill>
                          <a:latin charset="0" pitchFamily="34" typeface="Arial"/>
                          <a:ea typeface="Calibri"/>
                          <a:cs charset="0" pitchFamily="34" typeface="Arial"/>
                        </a:rPr>
                        <a:t>: ± 0.05%</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endParaRPr lang="en-US"/>
                    </a:p>
                  </a:txBody>
                  <a:tcPr/>
                </a:tc>
                <a:tc hMerge="1">
                  <a:txBody>
                    <a:bodyPr/>
                    <a:lstStyle/>
                    <a:p>
                      <a:endParaRPr lang="en-US"/>
                    </a:p>
                  </a:txBody>
                  <a:tcPr/>
                </a:tc>
              </a:tr>
              <a:tr h="868077">
                <a:tc gridSpan="3">
                  <a:txBody>
                    <a:bodyPr/>
                    <a:lstStyle/>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Air Flow</a:t>
                      </a:r>
                    </a:p>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At Ambient conditions</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endParaRPr lang="en-US"/>
                    </a:p>
                  </a:txBody>
                  <a:tcPr/>
                </a:tc>
                <a:tc h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10000</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400mm</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0.016 m³/hr to 0.25m³/hr : ±0.3%</a:t>
                      </a:r>
                    </a:p>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0.25 m³/hr to 40m³/hr     : ±0.1%</a:t>
                      </a:r>
                    </a:p>
                    <a:p>
                      <a:pPr algn="l" marL="0" marR="0">
                        <a:lnSpc>
                          <a:spcPct val="115000"/>
                        </a:lnSpc>
                        <a:spcBef>
                          <a:spcPts val="0"/>
                        </a:spcBef>
                        <a:spcAft>
                          <a:spcPts val="0"/>
                        </a:spcAft>
                      </a:pPr>
                      <a:r>
                        <a:rPr b="1" lang="en-US" smtClean="0" sz="600">
                          <a:solidFill>
                            <a:srgbClr val="0000FF"/>
                          </a:solidFill>
                          <a:latin charset="0" pitchFamily="34" typeface="Arial"/>
                          <a:ea typeface="Calibri"/>
                          <a:cs charset="0" pitchFamily="34" typeface="Arial"/>
                        </a:rPr>
                        <a:t>0.7 </a:t>
                      </a:r>
                      <a:r>
                        <a:rPr b="1" dirty="0" lang="en-US" sz="600">
                          <a:solidFill>
                            <a:srgbClr val="0000FF"/>
                          </a:solidFill>
                          <a:latin charset="0" pitchFamily="34" typeface="Arial"/>
                          <a:ea typeface="Calibri"/>
                          <a:cs charset="0" pitchFamily="34" typeface="Arial"/>
                        </a:rPr>
                        <a:t>m³/hr to 400m³/hr      : ±0.15%</a:t>
                      </a:r>
                    </a:p>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&gt; 400m³/hr    10000m</a:t>
                      </a:r>
                      <a:r>
                        <a:rPr b="1" baseline="30000" dirty="0" lang="en-US" sz="600">
                          <a:solidFill>
                            <a:srgbClr val="0000FF"/>
                          </a:solidFill>
                          <a:latin charset="0" pitchFamily="34" typeface="Arial"/>
                          <a:ea typeface="Calibri"/>
                          <a:cs charset="0" pitchFamily="34" typeface="Arial"/>
                        </a:rPr>
                        <a:t>3</a:t>
                      </a:r>
                      <a:r>
                        <a:rPr b="1" dirty="0" lang="en-US" sz="600">
                          <a:solidFill>
                            <a:srgbClr val="0000FF"/>
                          </a:solidFill>
                          <a:latin charset="0" pitchFamily="34" typeface="Arial"/>
                          <a:ea typeface="Calibri"/>
                          <a:cs charset="0" pitchFamily="34" typeface="Arial"/>
                        </a:rPr>
                        <a:t>hr  : ±0.25%</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gridSpan="3">
                  <a:txBody>
                    <a:bodyPr/>
                    <a:lstStyle/>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0-0.5 m</a:t>
                      </a:r>
                      <a:r>
                        <a:rPr b="1" baseline="30000" dirty="0" lang="en-US" sz="600">
                          <a:solidFill>
                            <a:srgbClr val="0000FF"/>
                          </a:solidFill>
                          <a:latin charset="0" pitchFamily="34" typeface="Arial"/>
                          <a:ea typeface="Calibri"/>
                          <a:cs charset="0" pitchFamily="34" typeface="Arial"/>
                        </a:rPr>
                        <a:t>3  </a:t>
                      </a:r>
                      <a:r>
                        <a:rPr b="1" dirty="0" lang="en-US" sz="600">
                          <a:solidFill>
                            <a:srgbClr val="0000FF"/>
                          </a:solidFill>
                          <a:latin charset="0" pitchFamily="34" typeface="Arial"/>
                          <a:ea typeface="Calibri"/>
                          <a:cs charset="0" pitchFamily="34" typeface="Arial"/>
                        </a:rPr>
                        <a:t>: ±0.1%</a:t>
                      </a:r>
                    </a:p>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2 m</a:t>
                      </a:r>
                      <a:r>
                        <a:rPr b="1" baseline="30000" dirty="0" lang="en-US" sz="600">
                          <a:solidFill>
                            <a:srgbClr val="0000FF"/>
                          </a:solidFill>
                          <a:latin charset="0" pitchFamily="34" typeface="Arial"/>
                          <a:ea typeface="Calibri"/>
                          <a:cs charset="0" pitchFamily="34" typeface="Arial"/>
                        </a:rPr>
                        <a:t>3 </a:t>
                      </a:r>
                      <a:r>
                        <a:rPr b="1" dirty="0" lang="en-US" sz="600">
                          <a:solidFill>
                            <a:srgbClr val="0000FF"/>
                          </a:solidFill>
                          <a:latin charset="0" pitchFamily="34" typeface="Arial"/>
                          <a:ea typeface="Calibri"/>
                          <a:cs charset="0" pitchFamily="34" typeface="Arial"/>
                        </a:rPr>
                        <a:t>: ±0.1%</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endParaRPr lang="en-US"/>
                    </a:p>
                  </a:txBody>
                  <a:tcPr/>
                </a:tc>
                <a:tc hMerge="1">
                  <a:txBody>
                    <a:bodyPr/>
                    <a:lstStyle/>
                    <a:p>
                      <a:endParaRPr lang="en-US"/>
                    </a:p>
                  </a:txBody>
                  <a:tcPr/>
                </a:tc>
              </a:tr>
              <a:tr h="429745">
                <a:tc gridSpan="3">
                  <a:txBody>
                    <a:bodyPr/>
                    <a:lstStyle/>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Closed loop Air Test </a:t>
                      </a:r>
                    </a:p>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Facility (20 Bar)</a:t>
                      </a:r>
                    </a:p>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*Calibration Loop</a:t>
                      </a:r>
                    </a:p>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*Gravimetric Loop Velocity</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endParaRPr lang="en-US"/>
                    </a:p>
                  </a:txBody>
                  <a:tcPr/>
                </a:tc>
                <a:tc hMerge="1">
                  <a:txBody>
                    <a:bodyPr/>
                    <a:lstStyle/>
                    <a:p>
                      <a:endParaRPr lang="en-US"/>
                    </a:p>
                  </a:txBody>
                  <a:tcPr/>
                </a:tc>
                <a:tc>
                  <a:txBody>
                    <a:bodyPr/>
                    <a:lstStyle/>
                    <a:p>
                      <a:pPr algn="l" marL="0" marR="0">
                        <a:lnSpc>
                          <a:spcPct val="115000"/>
                        </a:lnSpc>
                        <a:spcBef>
                          <a:spcPts val="0"/>
                        </a:spcBef>
                        <a:spcAft>
                          <a:spcPts val="0"/>
                        </a:spcAft>
                      </a:pPr>
                      <a:r>
                        <a:rPr b="1" lang="en-US" sz="600">
                          <a:solidFill>
                            <a:srgbClr val="0000FF"/>
                          </a:solidFill>
                          <a:latin charset="0" pitchFamily="34" typeface="Arial"/>
                          <a:ea typeface="Calibri"/>
                          <a:cs charset="0" pitchFamily="34" typeface="Arial"/>
                        </a:rPr>
                        <a:t>10- 400</a:t>
                      </a:r>
                      <a:r>
                        <a:rPr b="1" baseline="30000" lang="en-US" sz="600">
                          <a:solidFill>
                            <a:srgbClr val="0000FF"/>
                          </a:solidFill>
                          <a:latin charset="0" pitchFamily="34" typeface="Arial"/>
                          <a:ea typeface="Calibri"/>
                          <a:cs charset="0" pitchFamily="34" typeface="Arial"/>
                        </a:rPr>
                        <a:t>m3</a:t>
                      </a:r>
                      <a:r>
                        <a:rPr b="1" lang="en-US" sz="600">
                          <a:solidFill>
                            <a:srgbClr val="0000FF"/>
                          </a:solidFill>
                          <a:latin charset="0" pitchFamily="34" typeface="Arial"/>
                          <a:ea typeface="Calibri"/>
                          <a:cs charset="0" pitchFamily="34" typeface="Arial"/>
                        </a:rPr>
                        <a:t>/h</a:t>
                      </a:r>
                    </a:p>
                    <a:p>
                      <a:pPr algn="l" marL="0" marR="0">
                        <a:lnSpc>
                          <a:spcPct val="115000"/>
                        </a:lnSpc>
                        <a:spcBef>
                          <a:spcPts val="0"/>
                        </a:spcBef>
                        <a:spcAft>
                          <a:spcPts val="0"/>
                        </a:spcAft>
                      </a:pPr>
                      <a:r>
                        <a:rPr b="1" lang="en-US" sz="600">
                          <a:solidFill>
                            <a:srgbClr val="0000FF"/>
                          </a:solidFill>
                          <a:latin charset="0" pitchFamily="34" typeface="Arial"/>
                          <a:ea typeface="Calibri"/>
                          <a:cs charset="0" pitchFamily="34" typeface="Arial"/>
                        </a:rPr>
                        <a:t>4-1000kg/h</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150mm</a:t>
                      </a:r>
                    </a:p>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50mm</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 0.3%</a:t>
                      </a:r>
                    </a:p>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 0.1%</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gridSpan="3">
                  <a:txBody>
                    <a:bodyPr/>
                    <a:lstStyle/>
                    <a:p>
                      <a:pPr algn="l">
                        <a:lnSpc>
                          <a:spcPct val="115000"/>
                        </a:lnSpc>
                      </a:pPr>
                      <a:endParaRPr b="1" dirty="0" lang="en-US" sz="600">
                        <a:solidFill>
                          <a:srgbClr val="0000FF"/>
                        </a:solidFill>
                        <a:latin charset="0" pitchFamily="34" typeface="Arial"/>
                        <a:ea typeface="Times New Roman"/>
                        <a:cs charset="0" pitchFamily="34" typeface="Arial"/>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endParaRPr lang="en-US"/>
                    </a:p>
                  </a:txBody>
                  <a:tcPr/>
                </a:tc>
                <a:tc hMerge="1">
                  <a:txBody>
                    <a:bodyPr/>
                    <a:lstStyle/>
                    <a:p>
                      <a:endParaRPr lang="en-US"/>
                    </a:p>
                  </a:txBody>
                  <a:tcPr/>
                </a:tc>
              </a:tr>
              <a:tr h="213965">
                <a:tc gridSpan="3">
                  <a:txBody>
                    <a:bodyPr/>
                    <a:lstStyle/>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Oil Flow</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endParaRPr lang="en-US"/>
                    </a:p>
                  </a:txBody>
                  <a:tcPr/>
                </a:tc>
                <a:tc h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650</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250mm</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0-100m</a:t>
                      </a:r>
                      <a:r>
                        <a:rPr b="1" baseline="30000" dirty="0" lang="en-US" sz="600">
                          <a:solidFill>
                            <a:srgbClr val="0000FF"/>
                          </a:solidFill>
                          <a:latin charset="0" pitchFamily="34" typeface="Arial"/>
                          <a:ea typeface="Calibri"/>
                          <a:cs charset="0" pitchFamily="34" typeface="Arial"/>
                        </a:rPr>
                        <a:t>3</a:t>
                      </a:r>
                      <a:r>
                        <a:rPr b="1" dirty="0" lang="en-US" sz="600">
                          <a:solidFill>
                            <a:srgbClr val="0000FF"/>
                          </a:solidFill>
                          <a:latin charset="0" pitchFamily="34" typeface="Arial"/>
                          <a:ea typeface="Calibri"/>
                          <a:cs charset="0" pitchFamily="34" typeface="Arial"/>
                        </a:rPr>
                        <a:t>/hr :  ± 0.05%</a:t>
                      </a:r>
                    </a:p>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100-600m</a:t>
                      </a:r>
                      <a:r>
                        <a:rPr b="1" baseline="30000" dirty="0" lang="en-US" sz="600">
                          <a:solidFill>
                            <a:srgbClr val="0000FF"/>
                          </a:solidFill>
                          <a:latin charset="0" pitchFamily="34" typeface="Arial"/>
                          <a:ea typeface="Calibri"/>
                          <a:cs charset="0" pitchFamily="34" typeface="Arial"/>
                        </a:rPr>
                        <a:t>3</a:t>
                      </a:r>
                      <a:r>
                        <a:rPr b="1" dirty="0" lang="en-US" sz="600">
                          <a:solidFill>
                            <a:srgbClr val="0000FF"/>
                          </a:solidFill>
                          <a:latin charset="0" pitchFamily="34" typeface="Arial"/>
                          <a:ea typeface="Calibri"/>
                          <a:cs charset="0" pitchFamily="34" typeface="Arial"/>
                        </a:rPr>
                        <a:t>/hr : ± 0.075%</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gridSpan="3">
                  <a:txBody>
                    <a:bodyPr/>
                    <a:lstStyle/>
                    <a:p>
                      <a:pPr algn="l" marL="0" marR="0">
                        <a:lnSpc>
                          <a:spcPct val="115000"/>
                        </a:lnSpc>
                        <a:spcBef>
                          <a:spcPts val="0"/>
                        </a:spcBef>
                        <a:spcAft>
                          <a:spcPts val="0"/>
                        </a:spcAft>
                      </a:pPr>
                      <a:r>
                        <a:rPr b="1" dirty="0" err="1" lang="en-US" sz="600">
                          <a:solidFill>
                            <a:srgbClr val="0000FF"/>
                          </a:solidFill>
                          <a:latin charset="0" pitchFamily="34" typeface="Arial"/>
                          <a:ea typeface="Calibri"/>
                          <a:cs charset="0" pitchFamily="34" typeface="Arial"/>
                        </a:rPr>
                        <a:t>Upto</a:t>
                      </a:r>
                      <a:r>
                        <a:rPr b="1" dirty="0" lang="en-US" sz="600">
                          <a:solidFill>
                            <a:srgbClr val="0000FF"/>
                          </a:solidFill>
                          <a:latin charset="0" pitchFamily="34" typeface="Arial"/>
                          <a:ea typeface="Calibri"/>
                          <a:cs charset="0" pitchFamily="34" typeface="Arial"/>
                        </a:rPr>
                        <a:t> 1.8m³ : ± 0.03%</a:t>
                      </a:r>
                    </a:p>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1.8m³ to 9 m³ : ± 0.04%</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endParaRPr lang="en-US"/>
                    </a:p>
                  </a:txBody>
                  <a:tcPr/>
                </a:tc>
                <a:tc hMerge="1">
                  <a:txBody>
                    <a:bodyPr/>
                    <a:lstStyle/>
                    <a:p>
                      <a:endParaRPr lang="en-US"/>
                    </a:p>
                  </a:txBody>
                  <a:tcPr/>
                </a:tc>
              </a:tr>
              <a:tr h="104945">
                <a:tc gridSpan="3">
                  <a:txBody>
                    <a:bodyPr/>
                    <a:lstStyle/>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Compressed Natural Gas</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endParaRPr lang="en-US"/>
                    </a:p>
                  </a:txBody>
                  <a:tcPr/>
                </a:tc>
                <a:tc hMerge="1">
                  <a:txBody>
                    <a:bodyPr/>
                    <a:lstStyle/>
                    <a:p>
                      <a:endParaRPr lang="en-US"/>
                    </a:p>
                  </a:txBody>
                  <a:tcPr/>
                </a:tc>
                <a:tc>
                  <a:txBody>
                    <a:bodyPr/>
                    <a:lstStyle/>
                    <a:p>
                      <a:pPr algn="l" marL="0" marR="0">
                        <a:lnSpc>
                          <a:spcPct val="115000"/>
                        </a:lnSpc>
                        <a:spcBef>
                          <a:spcPts val="0"/>
                        </a:spcBef>
                        <a:spcAft>
                          <a:spcPts val="0"/>
                        </a:spcAft>
                      </a:pPr>
                      <a:r>
                        <a:rPr b="1" lang="en-US" sz="600">
                          <a:solidFill>
                            <a:srgbClr val="0000FF"/>
                          </a:solidFill>
                          <a:latin charset="0" pitchFamily="34" typeface="Arial"/>
                          <a:ea typeface="Calibri"/>
                          <a:cs charset="0" pitchFamily="34" typeface="Arial"/>
                        </a:rPr>
                        <a:t>4500 Kg/hr</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lang="en-US" sz="600">
                          <a:solidFill>
                            <a:srgbClr val="0000FF"/>
                          </a:solidFill>
                          <a:latin charset="0" pitchFamily="34" typeface="Arial"/>
                          <a:ea typeface="Calibri"/>
                          <a:cs charset="0" pitchFamily="34" typeface="Arial"/>
                        </a:rPr>
                        <a:t>1.5”</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lang="en-US" sz="600">
                          <a:solidFill>
                            <a:srgbClr val="0000FF"/>
                          </a:solidFill>
                          <a:latin charset="0" pitchFamily="34" typeface="Arial"/>
                          <a:ea typeface="Calibri"/>
                          <a:cs charset="0" pitchFamily="34" typeface="Arial"/>
                        </a:rPr>
                        <a:t>± 0.1%*</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gridSpan="3">
                  <a:txBody>
                    <a:bodyPr/>
                    <a:lstStyle/>
                    <a:p>
                      <a:pPr algn="l" marL="0" marR="0">
                        <a:lnSpc>
                          <a:spcPct val="115000"/>
                        </a:lnSpc>
                        <a:spcBef>
                          <a:spcPts val="0"/>
                        </a:spcBef>
                        <a:spcAft>
                          <a:spcPts val="0"/>
                        </a:spcAft>
                      </a:pPr>
                      <a:r>
                        <a:rPr b="1" dirty="0" lang="en-US" sz="600">
                          <a:solidFill>
                            <a:srgbClr val="0000FF"/>
                          </a:solidFill>
                          <a:latin charset="0" pitchFamily="34" typeface="Arial"/>
                          <a:ea typeface="Calibri"/>
                          <a:cs charset="0" pitchFamily="34" typeface="Arial"/>
                        </a:rPr>
                        <a:t>*under-Accreditation</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endParaRPr lang="en-US"/>
                    </a:p>
                  </a:txBody>
                  <a:tcPr/>
                </a:tc>
                <a:tc hMerge="1">
                  <a:txBody>
                    <a:bodyPr/>
                    <a:lstStyle/>
                    <a:p>
                      <a:endParaRPr lang="en-US"/>
                    </a:p>
                  </a:txBody>
                  <a:tcPr/>
                </a:tc>
              </a:tr>
              <a:tr h="320726">
                <a:tc rowSpan="18">
                  <a:txBody>
                    <a:bodyPr/>
                    <a:lstStyle/>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Mechanical Calibration Metrological, Pressure, Noise, Vibration etc.</a:t>
                      </a:r>
                    </a:p>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NABL C 056</a:t>
                      </a:r>
                    </a:p>
                  </a:txBody>
                  <a:tcPr anchor="ctr" marB="0" marL="11277" marR="11277" marT="3290" vert="vert27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solidFill>
                      <a:srgbClr val="FFFF00"/>
                    </a:solidFill>
                  </a:tcPr>
                </a:tc>
                <a:tc gridSpan="2">
                  <a:txBody>
                    <a:bodyPr/>
                    <a:lstStyle/>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Parameters</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solidFill>
                      <a:srgbClr val="FFFF00"/>
                    </a:solidFill>
                  </a:tcPr>
                </a:tc>
                <a:tc hMerge="1">
                  <a:txBody>
                    <a:bodyPr/>
                    <a:lstStyle/>
                    <a:p>
                      <a:endParaRPr lang="en-US"/>
                    </a:p>
                  </a:txBody>
                  <a:tcPr/>
                </a:tc>
                <a:tc>
                  <a:txBody>
                    <a:bodyPr/>
                    <a:lstStyle/>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Range</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solidFill>
                      <a:srgbClr val="FFFF00"/>
                    </a:solidFill>
                  </a:tcPr>
                </a:tc>
                <a:tc>
                  <a:txBody>
                    <a:bodyPr/>
                    <a:lstStyle/>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Calibration &amp; Measurement Capability</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solidFill>
                      <a:srgbClr val="FFFF00"/>
                    </a:solidFill>
                  </a:tcPr>
                </a:tc>
                <a:tc>
                  <a:txBody>
                    <a:bodyPr/>
                    <a:lstStyle/>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Parameters</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solidFill>
                      <a:srgbClr val="FFFF00"/>
                    </a:solidFill>
                  </a:tcPr>
                </a:tc>
                <a:tc>
                  <a:txBody>
                    <a:bodyPr/>
                    <a:lstStyle/>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Range</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solidFill>
                      <a:srgbClr val="FFFF00"/>
                    </a:solidFill>
                  </a:tcPr>
                </a:tc>
                <a:tc gridSpan="2">
                  <a:txBody>
                    <a:bodyPr/>
                    <a:lstStyle/>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Calibration &amp; Measurement Capability</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solidFill>
                      <a:srgbClr val="FFFF00"/>
                    </a:solidFill>
                  </a:tcPr>
                </a:tc>
                <a:tc hMerge="1">
                  <a:txBody>
                    <a:bodyPr/>
                    <a:lstStyle/>
                    <a:p>
                      <a:pPr algn="ctr" marL="0" marR="0">
                        <a:lnSpc>
                          <a:spcPct val="115000"/>
                        </a:lnSpc>
                        <a:spcBef>
                          <a:spcPts val="0"/>
                        </a:spcBef>
                        <a:spcAft>
                          <a:spcPts val="0"/>
                        </a:spcAft>
                      </a:pPr>
                      <a:endParaRPr lang="en-US" sz="1000">
                        <a:latin typeface="+mj-lt"/>
                        <a:ea typeface="Calibri"/>
                        <a:cs typeface="Times New Roman"/>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solidFill>
                      <a:srgbClr val="FBD4B4"/>
                    </a:solidFill>
                  </a:tcPr>
                </a:tc>
              </a:tr>
              <a:tr h="211707">
                <a:tc vMerge="1">
                  <a:txBody>
                    <a:bodyPr/>
                    <a:lstStyle/>
                    <a:p>
                      <a:endParaRPr lang="en-US"/>
                    </a:p>
                  </a:txBody>
                  <a:tcPr/>
                </a:tc>
                <a:tc gridSpan="2">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MASS-Standards Weights</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1mg and </a:t>
                      </a:r>
                      <a:r>
                        <a:rPr b="1" dirty="0" err="1" lang="en-US" sz="600">
                          <a:solidFill>
                            <a:srgbClr val="000099"/>
                          </a:solidFill>
                          <a:latin charset="0" pitchFamily="34" typeface="Arial"/>
                          <a:ea typeface="Calibri"/>
                          <a:cs charset="0" pitchFamily="34" typeface="Arial"/>
                        </a:rPr>
                        <a:t>upto</a:t>
                      </a:r>
                      <a:r>
                        <a:rPr b="1" dirty="0" lang="en-US" sz="600">
                          <a:solidFill>
                            <a:srgbClr val="000099"/>
                          </a:solidFill>
                          <a:latin charset="0" pitchFamily="34" typeface="Arial"/>
                          <a:ea typeface="Calibri"/>
                          <a:cs charset="0" pitchFamily="34" typeface="Arial"/>
                        </a:rPr>
                        <a:t> 500kg</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0.0048 </a:t>
                      </a:r>
                      <a:r>
                        <a:rPr b="1" dirty="0" lang="en-US" smtClean="0" sz="600">
                          <a:solidFill>
                            <a:srgbClr val="000099"/>
                          </a:solidFill>
                          <a:latin charset="0" pitchFamily="34" typeface="Arial"/>
                          <a:ea typeface="Calibri"/>
                          <a:cs charset="0" pitchFamily="34" typeface="Arial"/>
                        </a:rPr>
                        <a:t>mg to 1.2g</a:t>
                      </a:r>
                      <a:endParaRPr b="1" dirty="0" lang="en-US" sz="600">
                        <a:solidFill>
                          <a:srgbClr val="000099"/>
                        </a:solidFill>
                        <a:latin charset="0" pitchFamily="34" typeface="Arial"/>
                        <a:ea typeface="Calibri"/>
                        <a:cs charset="0" pitchFamily="34" typeface="Arial"/>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PRESSURE</a:t>
                      </a:r>
                    </a:p>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pressure transducers</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1 to </a:t>
                      </a:r>
                      <a:r>
                        <a:rPr b="1" dirty="0" lang="en-US" smtClean="0" sz="600">
                          <a:solidFill>
                            <a:srgbClr val="000099"/>
                          </a:solidFill>
                          <a:latin charset="0" pitchFamily="34" typeface="Arial"/>
                          <a:ea typeface="Calibri"/>
                          <a:cs charset="0" pitchFamily="34" typeface="Arial"/>
                        </a:rPr>
                        <a:t>60bar</a:t>
                      </a:r>
                      <a:endParaRPr b="1" dirty="0" lang="en-US" sz="600">
                        <a:solidFill>
                          <a:srgbClr val="000099"/>
                        </a:solidFill>
                        <a:latin charset="0" pitchFamily="34" typeface="Arial"/>
                        <a:ea typeface="Calibri"/>
                        <a:cs charset="0" pitchFamily="34" typeface="Arial"/>
                      </a:endParaRPr>
                    </a:p>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60 – </a:t>
                      </a:r>
                      <a:r>
                        <a:rPr b="1" dirty="0" lang="en-US" smtClean="0" sz="600">
                          <a:solidFill>
                            <a:srgbClr val="000099"/>
                          </a:solidFill>
                          <a:latin charset="0" pitchFamily="34" typeface="Arial"/>
                          <a:ea typeface="Calibri"/>
                          <a:cs charset="0" pitchFamily="34" typeface="Arial"/>
                        </a:rPr>
                        <a:t>1200bar</a:t>
                      </a:r>
                      <a:endParaRPr b="1" dirty="0" lang="en-US" sz="600">
                        <a:solidFill>
                          <a:srgbClr val="000099"/>
                        </a:solidFill>
                        <a:latin charset="0" pitchFamily="34" typeface="Arial"/>
                        <a:ea typeface="Calibri"/>
                        <a:cs charset="0" pitchFamily="34" typeface="Arial"/>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gridSpan="2">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0.04% of rdg</a:t>
                      </a:r>
                    </a:p>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0.026% of rdg</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pPr marL="0" marR="0">
                        <a:lnSpc>
                          <a:spcPct val="115000"/>
                        </a:lnSpc>
                        <a:spcBef>
                          <a:spcPts val="0"/>
                        </a:spcBef>
                        <a:spcAft>
                          <a:spcPts val="0"/>
                        </a:spcAft>
                      </a:pPr>
                      <a:endParaRPr lang="en-US" sz="1000">
                        <a:latin typeface="+mj-lt"/>
                        <a:ea typeface="Calibri"/>
                        <a:cs typeface="Times New Roman"/>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r>
              <a:tr h="211707">
                <a:tc vMerge="1">
                  <a:txBody>
                    <a:bodyPr/>
                    <a:lstStyle/>
                    <a:p>
                      <a:endParaRPr lang="en-US"/>
                    </a:p>
                  </a:txBody>
                  <a:tcPr/>
                </a:tc>
                <a:tc gridSpan="2" rowSpan="4">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MASS-Weighing Balance &amp; Mass Comparator</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hMerge="1" rowSpan="4">
                  <a:txBody>
                    <a:bodyPr/>
                    <a:lstStyle/>
                    <a:p>
                      <a:endParaRPr lang="en-US"/>
                    </a:p>
                  </a:txBody>
                  <a:tcPr/>
                </a:tc>
                <a:tc rowSpan="2">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Various ranges from 0-2 g to  600 Kg</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rowSpan="2">
                  <a:txBody>
                    <a:bodyPr/>
                    <a:lstStyle/>
                    <a:p>
                      <a:pPr algn="l" marL="0" marR="0">
                        <a:lnSpc>
                          <a:spcPct val="115000"/>
                        </a:lnSpc>
                        <a:spcBef>
                          <a:spcPts val="0"/>
                        </a:spcBef>
                        <a:spcAft>
                          <a:spcPts val="0"/>
                        </a:spcAft>
                      </a:pPr>
                      <a:r>
                        <a:rPr b="1" dirty="0" lang="en-US" smtClean="0" sz="600">
                          <a:solidFill>
                            <a:srgbClr val="000099"/>
                          </a:solidFill>
                          <a:latin charset="0" pitchFamily="34" typeface="Arial"/>
                          <a:ea typeface="Calibri"/>
                          <a:cs charset="0" pitchFamily="34" typeface="Arial"/>
                        </a:rPr>
                        <a:t>0.005mg</a:t>
                      </a:r>
                      <a:endParaRPr b="1" dirty="0" lang="en-US" sz="600">
                        <a:solidFill>
                          <a:srgbClr val="000099"/>
                        </a:solidFill>
                        <a:latin charset="0" pitchFamily="34" typeface="Arial"/>
                        <a:ea typeface="Calibri"/>
                        <a:cs charset="0" pitchFamily="34" typeface="Arial"/>
                      </a:endParaRPr>
                    </a:p>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to </a:t>
                      </a:r>
                      <a:br>
                        <a:rPr b="1" dirty="0" lang="en-US" sz="600">
                          <a:solidFill>
                            <a:srgbClr val="000099"/>
                          </a:solidFill>
                          <a:latin charset="0" pitchFamily="34" typeface="Arial"/>
                          <a:ea typeface="Calibri"/>
                          <a:cs charset="0" pitchFamily="34" typeface="Arial"/>
                        </a:rPr>
                      </a:br>
                      <a:r>
                        <a:rPr b="1" dirty="0" lang="en-US" smtClean="0" sz="600">
                          <a:solidFill>
                            <a:srgbClr val="000099"/>
                          </a:solidFill>
                          <a:latin charset="0" pitchFamily="34" typeface="Arial"/>
                          <a:ea typeface="Calibri"/>
                          <a:cs charset="0" pitchFamily="34" typeface="Arial"/>
                        </a:rPr>
                        <a:t>0.05 </a:t>
                      </a:r>
                      <a:r>
                        <a:rPr b="1" dirty="0" lang="en-US" sz="600">
                          <a:solidFill>
                            <a:srgbClr val="000099"/>
                          </a:solidFill>
                          <a:latin charset="0" pitchFamily="34" typeface="Arial"/>
                          <a:ea typeface="Calibri"/>
                          <a:cs charset="0" pitchFamily="34" typeface="Arial"/>
                        </a:rPr>
                        <a:t>Kg</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rowSpan="4">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Pressure-gauge pressure transducers (pneumatic)</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30mbr to 2000 mbar abs</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gridSpan="2">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0.02% of rdg</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hMerge="1">
                  <a:txBody>
                    <a:bodyPr/>
                    <a:lstStyle/>
                    <a:p>
                      <a:pPr marL="0" marR="0">
                        <a:lnSpc>
                          <a:spcPct val="115000"/>
                        </a:lnSpc>
                        <a:spcBef>
                          <a:spcPts val="0"/>
                        </a:spcBef>
                        <a:spcAft>
                          <a:spcPts val="0"/>
                        </a:spcAft>
                      </a:pPr>
                      <a:endParaRPr lang="en-US" sz="1000">
                        <a:latin typeface="+mj-lt"/>
                        <a:ea typeface="Calibri"/>
                        <a:cs typeface="Times New Roman"/>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r>
              <a:tr h="109019">
                <a:tc vMerge="1">
                  <a:txBody>
                    <a:bodyPr/>
                    <a:lstStyle/>
                    <a:p>
                      <a:endParaRPr lang="en-US"/>
                    </a:p>
                  </a:txBody>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rowSpan="3">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0.25 bar to 20 bar abs</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gridSpan="2" rowSpan="3">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0.038% of rdg</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rowSpan="3">
                  <a:txBody>
                    <a:bodyPr/>
                    <a:lstStyle/>
                    <a:p>
                      <a:pPr marL="0" marR="0">
                        <a:lnSpc>
                          <a:spcPct val="115000"/>
                        </a:lnSpc>
                        <a:spcBef>
                          <a:spcPts val="0"/>
                        </a:spcBef>
                        <a:spcAft>
                          <a:spcPts val="0"/>
                        </a:spcAft>
                      </a:pPr>
                      <a:endParaRPr lang="en-US" sz="1000">
                        <a:latin typeface="+mj-lt"/>
                        <a:ea typeface="Calibri"/>
                        <a:cs typeface="Times New Roman"/>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r>
              <a:tr h="102687">
                <a:tc vMerge="1">
                  <a:txBody>
                    <a:bodyPr/>
                    <a:lstStyle/>
                    <a:p>
                      <a:endParaRPr lang="en-US"/>
                    </a:p>
                  </a:txBody>
                  <a:tcPr/>
                </a:tc>
                <a:tc gridSpan="2" vMerge="1">
                  <a:txBody>
                    <a:bodyPr/>
                    <a:lstStyle/>
                    <a:p>
                      <a:endParaRPr lang="en-US"/>
                    </a:p>
                  </a:txBody>
                  <a:tcPr/>
                </a:tc>
                <a:tc hMerge="1" v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600  Kg to 2000 Kg</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0.1 Kg</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r>
              <a:tr h="102687">
                <a:tc vMerge="1">
                  <a:txBody>
                    <a:bodyPr/>
                    <a:lstStyle/>
                    <a:p>
                      <a:endParaRPr lang="en-US"/>
                    </a:p>
                  </a:txBody>
                  <a:tcPr/>
                </a:tc>
                <a:tc gridSpan="2" vMerge="1">
                  <a:txBody>
                    <a:bodyPr/>
                    <a:lstStyle/>
                    <a:p>
                      <a:endParaRPr lang="en-US"/>
                    </a:p>
                  </a:txBody>
                  <a:tcPr/>
                </a:tc>
                <a:tc hMerge="1" v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2000 Kg to 20000Kg</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3.53 Kg</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vMerge="1">
                  <a:txBody>
                    <a:bodyPr/>
                    <a:lstStyle/>
                    <a:p>
                      <a:endParaRPr lang="en-US"/>
                    </a:p>
                  </a:txBody>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r>
              <a:tr h="211707">
                <a:tc vMerge="1">
                  <a:txBody>
                    <a:bodyPr/>
                    <a:lstStyle/>
                    <a:p>
                      <a:endParaRPr lang="en-US"/>
                    </a:p>
                  </a:txBody>
                  <a:tcPr/>
                </a:tc>
                <a:tc gridSpan="2" rowSpan="2">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VOLUME -Specific Gravity bottle, Pipettes, Burettes Measuring Flasks</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rowSpan="2">
                  <a:txBody>
                    <a:bodyPr/>
                    <a:lstStyle/>
                    <a:p>
                      <a:endParaRPr lang="en-US"/>
                    </a:p>
                  </a:txBody>
                  <a:tcPr/>
                </a:tc>
                <a:tc rowSpan="2">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1 ml – 5000 ml</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rowSpan="2">
                  <a:txBody>
                    <a:bodyPr/>
                    <a:lstStyle/>
                    <a:p>
                      <a:pPr algn="l" marL="0" marR="0">
                        <a:lnSpc>
                          <a:spcPct val="115000"/>
                        </a:lnSpc>
                        <a:spcBef>
                          <a:spcPts val="0"/>
                        </a:spcBef>
                        <a:spcAft>
                          <a:spcPts val="0"/>
                        </a:spcAft>
                      </a:pPr>
                      <a:r>
                        <a:rPr b="1" dirty="0" lang="en-US" smtClean="0" sz="600">
                          <a:solidFill>
                            <a:srgbClr val="000099"/>
                          </a:solidFill>
                          <a:latin charset="0" pitchFamily="34" typeface="Arial"/>
                          <a:ea typeface="Calibri"/>
                          <a:cs charset="0" pitchFamily="34" typeface="Arial"/>
                        </a:rPr>
                        <a:t>0.05ml </a:t>
                      </a:r>
                      <a:r>
                        <a:rPr b="1" dirty="0" lang="en-US" sz="600">
                          <a:solidFill>
                            <a:srgbClr val="000099"/>
                          </a:solidFill>
                          <a:latin charset="0" pitchFamily="34" typeface="Arial"/>
                          <a:ea typeface="Calibri"/>
                          <a:cs charset="0" pitchFamily="34" typeface="Arial"/>
                        </a:rPr>
                        <a:t>to 0.7ml</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rowSpan="2">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Pressure-Low pressure gauge &amp; differential</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0.2 mbar to 10 mbar</a:t>
                      </a:r>
                    </a:p>
                  </a:txBody>
                  <a:tcPr anchor="ctr" marB="0" marL="11277" marR="11277" marT="3290">
                    <a:lnL algn="ctr" cap="flat" cmpd="sng" w="19050">
                      <a:solidFill>
                        <a:srgbClr val="E36C0A"/>
                      </a:solidFill>
                      <a:prstDash val="solid"/>
                      <a:round/>
                      <a:headEnd len="med" type="none" w="med"/>
                      <a:tailEnd len="med" type="none" w="med"/>
                    </a:lnL>
                    <a:lnR algn="ctr" cap="flat" cmpd="sng" w="12700">
                      <a:solidFill>
                        <a:srgbClr val="FF6600"/>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gridSpan="2">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0.88% </a:t>
                      </a:r>
                      <a:r>
                        <a:rPr b="1" dirty="0" err="1" lang="en-US" sz="600">
                          <a:solidFill>
                            <a:srgbClr val="000099"/>
                          </a:solidFill>
                          <a:latin charset="0" pitchFamily="34" typeface="Arial"/>
                          <a:ea typeface="Calibri"/>
                          <a:cs charset="0" pitchFamily="34" typeface="Arial"/>
                        </a:rPr>
                        <a:t>rdg</a:t>
                      </a:r>
                      <a:endParaRPr b="1" dirty="0" lang="en-US" sz="600">
                        <a:solidFill>
                          <a:srgbClr val="000099"/>
                        </a:solidFill>
                        <a:latin charset="0" pitchFamily="34" typeface="Arial"/>
                        <a:ea typeface="Calibri"/>
                        <a:cs charset="0" pitchFamily="34" typeface="Arial"/>
                      </a:endParaRPr>
                    </a:p>
                  </a:txBody>
                  <a:tcPr anchor="ctr" marB="0" marL="11277" marR="11277" marT="3290">
                    <a:lnL algn="ctr" cap="flat" cmpd="sng" w="12700">
                      <a:solidFill>
                        <a:srgbClr val="FF6600"/>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hMerge="1">
                  <a:txBody>
                    <a:bodyPr/>
                    <a:lstStyle/>
                    <a:p>
                      <a:pPr marL="0" marR="0">
                        <a:lnSpc>
                          <a:spcPct val="115000"/>
                        </a:lnSpc>
                        <a:spcBef>
                          <a:spcPts val="0"/>
                        </a:spcBef>
                        <a:spcAft>
                          <a:spcPts val="0"/>
                        </a:spcAft>
                      </a:pPr>
                      <a:endParaRPr lang="en-US" sz="1000">
                        <a:latin typeface="+mj-lt"/>
                        <a:ea typeface="Calibri"/>
                        <a:cs typeface="Times New Roman"/>
                      </a:endParaRPr>
                    </a:p>
                  </a:txBody>
                  <a:tcPr anchor="ctr" marB="0" marL="11277" marR="11277" marT="3290">
                    <a:lnL algn="ctr" cap="flat" cmpd="sng" w="12700">
                      <a:solidFill>
                        <a:srgbClr val="FF6600"/>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r>
              <a:tr h="211707">
                <a:tc vMerge="1">
                  <a:txBody>
                    <a:bodyPr/>
                    <a:lstStyle/>
                    <a:p>
                      <a:endParaRPr lang="en-US"/>
                    </a:p>
                  </a:txBody>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10mbar to 160mbar</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gridSpan="2">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 0.077%of </a:t>
                      </a:r>
                      <a:r>
                        <a:rPr b="1" dirty="0" err="1" lang="en-US" sz="600">
                          <a:solidFill>
                            <a:srgbClr val="000099"/>
                          </a:solidFill>
                          <a:latin charset="0" pitchFamily="34" typeface="Arial"/>
                          <a:ea typeface="Calibri"/>
                          <a:cs charset="0" pitchFamily="34" typeface="Arial"/>
                        </a:rPr>
                        <a:t>rdg</a:t>
                      </a:r>
                      <a:endParaRPr b="1" dirty="0" lang="en-US" sz="600">
                        <a:solidFill>
                          <a:srgbClr val="000099"/>
                        </a:solidFill>
                        <a:latin charset="0" pitchFamily="34" typeface="Arial"/>
                        <a:ea typeface="Calibri"/>
                        <a:cs charset="0" pitchFamily="34" typeface="Arial"/>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pPr marL="0" marR="0">
                        <a:lnSpc>
                          <a:spcPct val="115000"/>
                        </a:lnSpc>
                        <a:spcBef>
                          <a:spcPts val="0"/>
                        </a:spcBef>
                        <a:spcAft>
                          <a:spcPts val="0"/>
                        </a:spcAft>
                      </a:pPr>
                      <a:endParaRPr lang="en-US" sz="1000">
                        <a:latin typeface="+mj-lt"/>
                        <a:ea typeface="Calibri"/>
                        <a:cs typeface="Times New Roman"/>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r>
              <a:tr h="320726">
                <a:tc vMerge="1">
                  <a:txBody>
                    <a:bodyPr/>
                    <a:lstStyle/>
                    <a:p>
                      <a:endParaRPr lang="en-US"/>
                    </a:p>
                  </a:txBody>
                  <a:tcPr/>
                </a:tc>
                <a:tc gridSpan="2">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DENSITY - Hydrometers</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0.64 g/cc –</a:t>
                      </a:r>
                    </a:p>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1.98 g/cc</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±0.0005 g/ml</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Pressure-gauge pressure transducer (pneumatic)</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30 mbar to 2000 mbar</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gridSpan="2">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 </a:t>
                      </a:r>
                      <a:r>
                        <a:rPr b="1" dirty="0" lang="en-US" smtClean="0" sz="600">
                          <a:solidFill>
                            <a:srgbClr val="000099"/>
                          </a:solidFill>
                          <a:latin charset="0" pitchFamily="34" typeface="Arial"/>
                          <a:ea typeface="Calibri"/>
                          <a:cs charset="0" pitchFamily="34" typeface="Arial"/>
                        </a:rPr>
                        <a:t>0.02% </a:t>
                      </a:r>
                      <a:r>
                        <a:rPr b="1" dirty="0" lang="en-US" sz="600">
                          <a:solidFill>
                            <a:srgbClr val="000099"/>
                          </a:solidFill>
                          <a:latin charset="0" pitchFamily="34" typeface="Arial"/>
                          <a:ea typeface="Calibri"/>
                          <a:cs charset="0" pitchFamily="34" typeface="Arial"/>
                        </a:rPr>
                        <a:t>of </a:t>
                      </a:r>
                      <a:r>
                        <a:rPr b="1" dirty="0" err="1" lang="en-US" sz="600">
                          <a:solidFill>
                            <a:srgbClr val="000099"/>
                          </a:solidFill>
                          <a:latin charset="0" pitchFamily="34" typeface="Arial"/>
                          <a:ea typeface="Calibri"/>
                          <a:cs charset="0" pitchFamily="34" typeface="Arial"/>
                        </a:rPr>
                        <a:t>rdg</a:t>
                      </a:r>
                      <a:endParaRPr b="1" dirty="0" lang="en-US" sz="600">
                        <a:solidFill>
                          <a:srgbClr val="000099"/>
                        </a:solidFill>
                        <a:latin charset="0" pitchFamily="34" typeface="Arial"/>
                        <a:ea typeface="Calibri"/>
                        <a:cs charset="0" pitchFamily="34" typeface="Arial"/>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pPr marL="0" marR="0">
                        <a:lnSpc>
                          <a:spcPct val="115000"/>
                        </a:lnSpc>
                        <a:spcBef>
                          <a:spcPts val="0"/>
                        </a:spcBef>
                        <a:spcAft>
                          <a:spcPts val="0"/>
                        </a:spcAft>
                      </a:pPr>
                      <a:endParaRPr lang="en-US" sz="1000">
                        <a:latin typeface="+mj-lt"/>
                        <a:ea typeface="Calibri"/>
                        <a:cs typeface="Times New Roman"/>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r>
              <a:tr h="213965">
                <a:tc vMerge="1">
                  <a:txBody>
                    <a:bodyPr/>
                    <a:lstStyle/>
                    <a:p>
                      <a:endParaRPr lang="en-US"/>
                    </a:p>
                  </a:txBody>
                  <a:tcPr/>
                </a:tc>
                <a:tc rowSpan="2">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VISCOSITY</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 Dynamic</a:t>
                      </a:r>
                    </a:p>
                  </a:txBody>
                  <a:tcPr anchor="ctr" marB="0" marL="0" marR="0" marT="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1to </a:t>
                      </a:r>
                      <a:r>
                        <a:rPr b="1" dirty="0" lang="en-US" smtClean="0" sz="600">
                          <a:solidFill>
                            <a:srgbClr val="000099"/>
                          </a:solidFill>
                          <a:latin charset="0" pitchFamily="34" typeface="Arial"/>
                          <a:ea typeface="Calibri"/>
                          <a:cs charset="0" pitchFamily="34" typeface="Arial"/>
                        </a:rPr>
                        <a:t>60000 </a:t>
                      </a:r>
                      <a:r>
                        <a:rPr b="1" dirty="0" err="1" lang="en-US" sz="600">
                          <a:solidFill>
                            <a:srgbClr val="000099"/>
                          </a:solidFill>
                          <a:latin charset="0" pitchFamily="34" typeface="Arial"/>
                          <a:ea typeface="Calibri"/>
                          <a:cs charset="0" pitchFamily="34" typeface="Arial"/>
                        </a:rPr>
                        <a:t>mPas</a:t>
                      </a:r>
                      <a:r>
                        <a:rPr b="1" dirty="0" lang="en-US" sz="600">
                          <a:solidFill>
                            <a:srgbClr val="000099"/>
                          </a:solidFill>
                          <a:latin charset="0" pitchFamily="34" typeface="Arial"/>
                          <a:ea typeface="Calibri"/>
                          <a:cs charset="0" pitchFamily="34" typeface="Arial"/>
                        </a:rPr>
                        <a:t>/</a:t>
                      </a:r>
                      <a:r>
                        <a:rPr b="1" dirty="0" err="1" lang="en-US" sz="600">
                          <a:solidFill>
                            <a:srgbClr val="000099"/>
                          </a:solidFill>
                          <a:latin charset="0" pitchFamily="34" typeface="Arial"/>
                          <a:ea typeface="Calibri"/>
                          <a:cs charset="0" pitchFamily="34" typeface="Arial"/>
                        </a:rPr>
                        <a:t>cSt</a:t>
                      </a:r>
                      <a:endParaRPr b="1" dirty="0" lang="en-US" sz="600">
                        <a:solidFill>
                          <a:srgbClr val="000099"/>
                        </a:solidFill>
                        <a:latin charset="0" pitchFamily="34" typeface="Arial"/>
                        <a:ea typeface="Calibri"/>
                        <a:cs charset="0" pitchFamily="34" typeface="Arial"/>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endParaRPr b="1" dirty="0" lang="en-US" sz="600">
                        <a:solidFill>
                          <a:srgbClr val="000099"/>
                        </a:solidFill>
                        <a:latin charset="0" pitchFamily="34" typeface="Arial"/>
                        <a:ea typeface="Calibri"/>
                        <a:cs charset="0" pitchFamily="34" typeface="Arial"/>
                      </a:endParaRPr>
                    </a:p>
                    <a:p>
                      <a:pPr algn="l" marL="0" marR="0">
                        <a:lnSpc>
                          <a:spcPct val="115000"/>
                        </a:lnSpc>
                        <a:spcBef>
                          <a:spcPts val="0"/>
                        </a:spcBef>
                        <a:spcAft>
                          <a:spcPts val="0"/>
                        </a:spcAft>
                      </a:pPr>
                      <a:r>
                        <a:rPr b="1" dirty="0" kern="1200" lang="en-US" smtClean="0" sz="600">
                          <a:solidFill>
                            <a:srgbClr val="000099"/>
                          </a:solidFill>
                          <a:latin charset="0" pitchFamily="34" typeface="Arial"/>
                          <a:ea typeface="Calibri"/>
                          <a:cs charset="0" pitchFamily="34" typeface="Arial"/>
                        </a:rPr>
                        <a:t>± </a:t>
                      </a:r>
                      <a:r>
                        <a:rPr b="1" dirty="0" lang="en-US" smtClean="0" sz="600">
                          <a:solidFill>
                            <a:srgbClr val="000099"/>
                          </a:solidFill>
                          <a:latin charset="0" pitchFamily="34" typeface="Arial"/>
                          <a:ea typeface="Calibri"/>
                          <a:cs charset="0" pitchFamily="34" typeface="Arial"/>
                        </a:rPr>
                        <a:t> - 1.0% </a:t>
                      </a:r>
                      <a:r>
                        <a:rPr b="1" dirty="0" err="1" lang="en-US" sz="600">
                          <a:solidFill>
                            <a:srgbClr val="000099"/>
                          </a:solidFill>
                          <a:latin charset="0" pitchFamily="34" typeface="Arial"/>
                          <a:ea typeface="Calibri"/>
                          <a:cs charset="0" pitchFamily="34" typeface="Arial"/>
                        </a:rPr>
                        <a:t>rdg</a:t>
                      </a:r>
                      <a:endParaRPr b="1" dirty="0" lang="en-US" sz="600">
                        <a:solidFill>
                          <a:srgbClr val="000099"/>
                        </a:solidFill>
                        <a:latin charset="0" pitchFamily="34" typeface="Arial"/>
                        <a:ea typeface="Calibri"/>
                        <a:cs charset="0" pitchFamily="34" typeface="Arial"/>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Pressure-vacuum (gauge)</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-100 to 980mbar g</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gridSpan="2">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 0.06 of </a:t>
                      </a:r>
                      <a:r>
                        <a:rPr b="1" dirty="0" err="1" lang="en-US" sz="600">
                          <a:solidFill>
                            <a:srgbClr val="000099"/>
                          </a:solidFill>
                          <a:latin charset="0" pitchFamily="34" typeface="Arial"/>
                          <a:ea typeface="Calibri"/>
                          <a:cs charset="0" pitchFamily="34" typeface="Arial"/>
                        </a:rPr>
                        <a:t>rdg</a:t>
                      </a:r>
                      <a:endParaRPr b="1" dirty="0" lang="en-US" sz="600">
                        <a:solidFill>
                          <a:srgbClr val="000099"/>
                        </a:solidFill>
                        <a:latin charset="0" pitchFamily="34" typeface="Arial"/>
                        <a:ea typeface="Calibri"/>
                        <a:cs charset="0" pitchFamily="34" typeface="Arial"/>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hMerge="1">
                  <a:txBody>
                    <a:bodyPr/>
                    <a:lstStyle/>
                    <a:p>
                      <a:pPr marL="0" marR="0">
                        <a:lnSpc>
                          <a:spcPct val="115000"/>
                        </a:lnSpc>
                        <a:spcBef>
                          <a:spcPts val="0"/>
                        </a:spcBef>
                        <a:spcAft>
                          <a:spcPts val="0"/>
                        </a:spcAft>
                      </a:pPr>
                      <a:endParaRPr lang="en-US" sz="1000">
                        <a:latin typeface="+mj-lt"/>
                        <a:ea typeface="Calibri"/>
                        <a:cs typeface="Times New Roman"/>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r>
              <a:tr h="211707">
                <a:tc vMerge="1">
                  <a:txBody>
                    <a:bodyPr/>
                    <a:lstStyle/>
                    <a:p>
                      <a:endParaRPr lang="en-US"/>
                    </a:p>
                  </a:txBody>
                  <a:tcPr/>
                </a:tc>
                <a:tc v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 </a:t>
                      </a:r>
                      <a:r>
                        <a:rPr b="1" dirty="0" lang="en-US" smtClean="0" sz="600">
                          <a:solidFill>
                            <a:srgbClr val="000099"/>
                          </a:solidFill>
                          <a:latin charset="0" pitchFamily="34" typeface="Arial"/>
                          <a:ea typeface="Calibri"/>
                          <a:cs charset="0" pitchFamily="34" typeface="Arial"/>
                        </a:rPr>
                        <a:t>Kinematic</a:t>
                      </a:r>
                      <a:endParaRPr b="1" dirty="0" lang="en-US" sz="600">
                        <a:solidFill>
                          <a:srgbClr val="000099"/>
                        </a:solidFill>
                        <a:latin charset="0" pitchFamily="34" typeface="Arial"/>
                        <a:ea typeface="Calibri"/>
                        <a:cs charset="0" pitchFamily="34" typeface="Arial"/>
                      </a:endParaRPr>
                    </a:p>
                  </a:txBody>
                  <a:tcPr anchor="ctr" marB="0" marL="0" marR="0" marT="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endParaRPr b="1" dirty="0" lang="en-US" sz="600">
                        <a:solidFill>
                          <a:srgbClr val="000099"/>
                        </a:solidFill>
                        <a:latin charset="0" pitchFamily="34" typeface="Arial"/>
                        <a:ea typeface="Calibri"/>
                        <a:cs charset="0" pitchFamily="34" typeface="Arial"/>
                      </a:endParaRPr>
                    </a:p>
                    <a:p>
                      <a:pPr algn="l" marL="0" marR="0">
                        <a:lnSpc>
                          <a:spcPct val="115000"/>
                        </a:lnSpc>
                        <a:spcBef>
                          <a:spcPts val="0"/>
                        </a:spcBef>
                        <a:spcAft>
                          <a:spcPts val="0"/>
                        </a:spcAft>
                      </a:pPr>
                      <a:r>
                        <a:rPr b="1" dirty="0" lang="en-US" smtClean="0" sz="600">
                          <a:solidFill>
                            <a:srgbClr val="000099"/>
                          </a:solidFill>
                          <a:latin charset="0" pitchFamily="34" typeface="Arial"/>
                          <a:ea typeface="Calibri"/>
                          <a:cs charset="0" pitchFamily="34" typeface="Arial"/>
                        </a:rPr>
                        <a:t>  1to 60000 </a:t>
                      </a:r>
                      <a:r>
                        <a:rPr b="1" dirty="0" err="1" lang="en-US" sz="600">
                          <a:solidFill>
                            <a:srgbClr val="000099"/>
                          </a:solidFill>
                          <a:latin charset="0" pitchFamily="34" typeface="Arial"/>
                          <a:ea typeface="Calibri"/>
                          <a:cs charset="0" pitchFamily="34" typeface="Arial"/>
                        </a:rPr>
                        <a:t>cSt</a:t>
                      </a:r>
                      <a:endParaRPr b="1" dirty="0" lang="en-US" sz="600">
                        <a:solidFill>
                          <a:srgbClr val="000099"/>
                        </a:solidFill>
                        <a:latin charset="0" pitchFamily="34" typeface="Arial"/>
                        <a:ea typeface="Calibri"/>
                        <a:cs charset="0" pitchFamily="34" typeface="Arial"/>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kern="1200" lang="en-US" smtClean="0" sz="600">
                          <a:solidFill>
                            <a:srgbClr val="000099"/>
                          </a:solidFill>
                          <a:latin charset="0" pitchFamily="34" typeface="Arial"/>
                          <a:ea typeface="Calibri"/>
                          <a:cs charset="0" pitchFamily="34" typeface="Arial"/>
                        </a:rPr>
                        <a:t>± </a:t>
                      </a:r>
                      <a:r>
                        <a:rPr b="1" dirty="0" lang="en-US" smtClean="0" sz="600">
                          <a:solidFill>
                            <a:srgbClr val="000099"/>
                          </a:solidFill>
                          <a:latin charset="0" pitchFamily="34" typeface="Arial"/>
                          <a:ea typeface="Calibri"/>
                          <a:cs charset="0" pitchFamily="34" typeface="Arial"/>
                        </a:rPr>
                        <a:t>- 1.0% </a:t>
                      </a:r>
                      <a:r>
                        <a:rPr b="1" dirty="0" err="1" lang="en-US" sz="600">
                          <a:solidFill>
                            <a:srgbClr val="000099"/>
                          </a:solidFill>
                          <a:latin charset="0" pitchFamily="34" typeface="Arial"/>
                          <a:ea typeface="Calibri"/>
                          <a:cs charset="0" pitchFamily="34" typeface="Arial"/>
                        </a:rPr>
                        <a:t>rdg</a:t>
                      </a:r>
                      <a:endParaRPr b="1" dirty="0" lang="en-US" sz="600">
                        <a:solidFill>
                          <a:srgbClr val="000099"/>
                        </a:solidFill>
                        <a:latin charset="0" pitchFamily="34" typeface="Arial"/>
                        <a:ea typeface="Calibri"/>
                        <a:cs charset="0" pitchFamily="34" typeface="Arial"/>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LENGTH- slip Gauges (steel)</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0.5 – 100 mm</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gridSpan="2">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0.05 µm to 0.16µm</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pPr marL="0" marR="0">
                        <a:lnSpc>
                          <a:spcPct val="115000"/>
                        </a:lnSpc>
                        <a:spcBef>
                          <a:spcPts val="0"/>
                        </a:spcBef>
                        <a:spcAft>
                          <a:spcPts val="0"/>
                        </a:spcAft>
                      </a:pPr>
                      <a:endParaRPr lang="en-US" sz="1000">
                        <a:latin typeface="+mj-lt"/>
                        <a:ea typeface="Calibri"/>
                        <a:cs typeface="Times New Roman"/>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r>
              <a:tr h="211707">
                <a:tc vMerge="1">
                  <a:txBody>
                    <a:bodyPr/>
                    <a:lstStyle/>
                    <a:p>
                      <a:endParaRPr lang="en-US"/>
                    </a:p>
                  </a:txBody>
                  <a:tcPr/>
                </a:tc>
                <a:tc gridSpan="2">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Acoustic Pressure – </a:t>
                      </a:r>
                      <a:br>
                        <a:rPr b="1" lang="en-US" sz="600">
                          <a:solidFill>
                            <a:srgbClr val="000099"/>
                          </a:solidFill>
                          <a:latin charset="0" pitchFamily="34" typeface="Arial"/>
                          <a:ea typeface="Calibri"/>
                          <a:cs charset="0" pitchFamily="34" typeface="Arial"/>
                        </a:rPr>
                      </a:br>
                      <a:r>
                        <a:rPr b="1" lang="en-US" sz="600">
                          <a:solidFill>
                            <a:srgbClr val="000099"/>
                          </a:solidFill>
                          <a:latin charset="0" pitchFamily="34" typeface="Arial"/>
                          <a:ea typeface="Calibri"/>
                          <a:cs charset="0" pitchFamily="34" typeface="Arial"/>
                        </a:rPr>
                        <a:t>                          Free Field</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h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125 Hz to 20 Hz</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≤0.5 dB</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Vibration Test Facility</a:t>
                      </a:r>
                    </a:p>
                  </a:txBody>
                  <a:tcPr anchor="ctr" marB="0" marL="0" marR="0" marT="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gridSpan="3">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6000 </a:t>
                      </a:r>
                      <a:r>
                        <a:rPr b="1" dirty="0" err="1" lang="en-US" sz="600">
                          <a:solidFill>
                            <a:srgbClr val="000099"/>
                          </a:solidFill>
                          <a:latin charset="0" pitchFamily="34" typeface="Arial"/>
                          <a:ea typeface="Calibri"/>
                          <a:cs charset="0" pitchFamily="34" typeface="Arial"/>
                        </a:rPr>
                        <a:t>Kgf</a:t>
                      </a:r>
                      <a:r>
                        <a:rPr b="1" dirty="0" lang="en-US" sz="600">
                          <a:solidFill>
                            <a:srgbClr val="000099"/>
                          </a:solidFill>
                          <a:latin charset="0" pitchFamily="34" typeface="Arial"/>
                          <a:ea typeface="Calibri"/>
                          <a:cs charset="0" pitchFamily="34" typeface="Arial"/>
                        </a:rPr>
                        <a:t> / 2000Kgf shaker</a:t>
                      </a:r>
                      <a:br>
                        <a:rPr b="1" dirty="0" lang="en-US" sz="600">
                          <a:solidFill>
                            <a:srgbClr val="000099"/>
                          </a:solidFill>
                          <a:latin charset="0" pitchFamily="34" typeface="Arial"/>
                          <a:ea typeface="Calibri"/>
                          <a:cs charset="0" pitchFamily="34" typeface="Arial"/>
                        </a:rPr>
                      </a:br>
                      <a:r>
                        <a:rPr b="1" dirty="0" lang="en-US" sz="600">
                          <a:solidFill>
                            <a:srgbClr val="000099"/>
                          </a:solidFill>
                          <a:latin charset="0" pitchFamily="34" typeface="Arial"/>
                          <a:ea typeface="Calibri"/>
                          <a:cs charset="0" pitchFamily="34" typeface="Arial"/>
                        </a:rPr>
                        <a:t> 5 Hz to 2000 Hz</a:t>
                      </a:r>
                    </a:p>
                  </a:txBody>
                  <a:tcPr anchor="ctr" marB="0" marL="0" marR="0" marT="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hMerge="1">
                  <a:txBody>
                    <a:bodyPr/>
                    <a:lstStyle/>
                    <a:p>
                      <a:endParaRPr lang="en-US"/>
                    </a:p>
                  </a:txBody>
                  <a:tcPr/>
                </a:tc>
                <a:tc hMerge="1">
                  <a:txBody>
                    <a:bodyPr/>
                    <a:lstStyle/>
                    <a:p>
                      <a:endParaRPr lang="en-US"/>
                    </a:p>
                  </a:txBody>
                  <a:tcPr/>
                </a:tc>
              </a:tr>
              <a:tr h="211707">
                <a:tc vMerge="1">
                  <a:txBody>
                    <a:bodyPr/>
                    <a:lstStyle/>
                    <a:p>
                      <a:endParaRPr lang="en-US"/>
                    </a:p>
                  </a:txBody>
                  <a:tcPr/>
                </a:tc>
                <a:tc gridSpan="2">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Acoustic Pressure – </a:t>
                      </a:r>
                      <a:br>
                        <a:rPr b="1" lang="en-US" sz="600">
                          <a:solidFill>
                            <a:srgbClr val="000099"/>
                          </a:solidFill>
                          <a:latin charset="0" pitchFamily="34" typeface="Arial"/>
                          <a:ea typeface="Calibri"/>
                          <a:cs charset="0" pitchFamily="34" typeface="Arial"/>
                        </a:rPr>
                      </a:br>
                      <a:r>
                        <a:rPr b="1" lang="en-US" sz="600">
                          <a:solidFill>
                            <a:srgbClr val="000099"/>
                          </a:solidFill>
                          <a:latin charset="0" pitchFamily="34" typeface="Arial"/>
                          <a:ea typeface="Calibri"/>
                          <a:cs charset="0" pitchFamily="34" typeface="Arial"/>
                        </a:rPr>
                        <a:t>                  Pressure Field</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94 &amp; 114 dB @ 1 kHz</a:t>
                      </a:r>
                      <a:br>
                        <a:rPr b="1" dirty="0" lang="en-US" sz="600">
                          <a:solidFill>
                            <a:srgbClr val="000099"/>
                          </a:solidFill>
                          <a:latin charset="0" pitchFamily="34" typeface="Arial"/>
                          <a:ea typeface="Calibri"/>
                          <a:cs charset="0" pitchFamily="34" typeface="Arial"/>
                        </a:rPr>
                      </a:br>
                      <a:r>
                        <a:rPr b="1" dirty="0" lang="en-US" sz="600">
                          <a:solidFill>
                            <a:srgbClr val="000099"/>
                          </a:solidFill>
                          <a:latin charset="0" pitchFamily="34" typeface="Arial"/>
                          <a:ea typeface="Calibri"/>
                          <a:cs charset="0" pitchFamily="34" typeface="Arial"/>
                        </a:rPr>
                        <a:t>124 dB @ 250 Hz</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0.5dB</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Acoustic Test Facility</a:t>
                      </a:r>
                    </a:p>
                  </a:txBody>
                  <a:tcPr anchor="ctr" marB="0" marL="0" marR="0" marT="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gridSpan="3">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Hemi Anechoic Chamber ISO3745</a:t>
                      </a:r>
                    </a:p>
                  </a:txBody>
                  <a:tcPr anchor="ctr" marB="0" marL="0" marR="0" marT="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endParaRPr lang="en-US"/>
                    </a:p>
                  </a:txBody>
                  <a:tcPr/>
                </a:tc>
                <a:tc hMerge="1">
                  <a:txBody>
                    <a:bodyPr/>
                    <a:lstStyle/>
                    <a:p>
                      <a:endParaRPr lang="en-US"/>
                    </a:p>
                  </a:txBody>
                  <a:tcPr/>
                </a:tc>
              </a:tr>
              <a:tr h="102687">
                <a:tc vMerge="1">
                  <a:txBody>
                    <a:bodyPr/>
                    <a:lstStyle/>
                    <a:p>
                      <a:endParaRPr lang="en-US"/>
                    </a:p>
                  </a:txBody>
                  <a:tcPr/>
                </a:tc>
                <a:tc gridSpan="2">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Acoustic Power</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125Hz to 16 kHz</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2.0dB</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rowSpan="2">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Temperature &amp; RH Test Facility</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gridSpan="3" rowSpan="2">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-70 to 180 deg C</a:t>
                      </a:r>
                      <a:br>
                        <a:rPr b="1" dirty="0" lang="en-US" sz="600">
                          <a:solidFill>
                            <a:srgbClr val="000099"/>
                          </a:solidFill>
                          <a:latin charset="0" pitchFamily="34" typeface="Arial"/>
                          <a:ea typeface="Calibri"/>
                          <a:cs charset="0" pitchFamily="34" typeface="Arial"/>
                        </a:rPr>
                      </a:br>
                      <a:r>
                        <a:rPr b="1" dirty="0" lang="en-US" sz="600">
                          <a:solidFill>
                            <a:srgbClr val="000099"/>
                          </a:solidFill>
                          <a:latin charset="0" pitchFamily="34" typeface="Arial"/>
                          <a:ea typeface="Calibri"/>
                          <a:cs charset="0" pitchFamily="34" typeface="Arial"/>
                        </a:rPr>
                        <a:t>10 to 98 % RH</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rowSpan="2">
                  <a:txBody>
                    <a:bodyPr/>
                    <a:lstStyle/>
                    <a:p>
                      <a:endParaRPr lang="en-US"/>
                    </a:p>
                  </a:txBody>
                  <a:tcPr/>
                </a:tc>
                <a:tc hMerge="1" rowSpan="2">
                  <a:txBody>
                    <a:bodyPr/>
                    <a:lstStyle/>
                    <a:p>
                      <a:endParaRPr lang="en-US"/>
                    </a:p>
                  </a:txBody>
                  <a:tcPr/>
                </a:tc>
              </a:tr>
              <a:tr h="320726">
                <a:tc vMerge="1">
                  <a:txBody>
                    <a:bodyPr/>
                    <a:lstStyle/>
                    <a:p>
                      <a:endParaRPr lang="en-US"/>
                    </a:p>
                  </a:txBody>
                  <a:tcPr/>
                </a:tc>
                <a:tc gridSpan="2">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Vibration Amplitude  - Analyzer</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h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0.1 to 15g (acceleration)</a:t>
                      </a:r>
                    </a:p>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1 to 240mm/s(velocity)</a:t>
                      </a:r>
                    </a:p>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0.01 to 10mm(displacement)</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mtClean="0" sz="600">
                          <a:solidFill>
                            <a:srgbClr val="000099"/>
                          </a:solidFill>
                          <a:latin charset="0" pitchFamily="34" typeface="Arial"/>
                          <a:ea typeface="Calibri"/>
                          <a:cs charset="0" pitchFamily="34" typeface="Arial"/>
                        </a:rPr>
                        <a:t>      2.4 </a:t>
                      </a:r>
                      <a:r>
                        <a:rPr b="1" dirty="0" lang="en-US" sz="600">
                          <a:solidFill>
                            <a:srgbClr val="000099"/>
                          </a:solidFill>
                          <a:latin charset="0" pitchFamily="34" typeface="Arial"/>
                          <a:ea typeface="Calibri"/>
                          <a:cs charset="0" pitchFamily="34" typeface="Arial"/>
                        </a:rPr>
                        <a:t>%</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vMerge="1">
                  <a:txBody>
                    <a:bodyPr/>
                    <a:lstStyle/>
                    <a:p>
                      <a:endParaRPr lang="en-US"/>
                    </a:p>
                  </a:txBody>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r>
              <a:tr h="211707">
                <a:tc vMerge="1">
                  <a:txBody>
                    <a:bodyPr/>
                    <a:lstStyle/>
                    <a:p>
                      <a:endParaRPr lang="en-US"/>
                    </a:p>
                  </a:txBody>
                  <a:tcPr/>
                </a:tc>
                <a:tc gridSpan="2">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Vibration Amplitude –Sensor Linearity</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h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2Hz to 15 kHz</a:t>
                      </a:r>
                      <a:br>
                        <a:rPr b="1" dirty="0" lang="en-US" sz="600">
                          <a:solidFill>
                            <a:srgbClr val="000099"/>
                          </a:solidFill>
                          <a:latin charset="0" pitchFamily="34" typeface="Arial"/>
                          <a:ea typeface="Calibri"/>
                          <a:cs charset="0" pitchFamily="34" typeface="Arial"/>
                        </a:rPr>
                      </a:br>
                      <a:r>
                        <a:rPr b="1" dirty="0" err="1" lang="en-US" sz="600">
                          <a:solidFill>
                            <a:srgbClr val="000099"/>
                          </a:solidFill>
                          <a:latin charset="0" pitchFamily="34" typeface="Arial"/>
                          <a:ea typeface="Calibri"/>
                          <a:cs charset="0" pitchFamily="34" typeface="Arial"/>
                        </a:rPr>
                        <a:t>Upto</a:t>
                      </a:r>
                      <a:r>
                        <a:rPr b="1" dirty="0" lang="en-US" sz="600">
                          <a:solidFill>
                            <a:srgbClr val="000099"/>
                          </a:solidFill>
                          <a:latin charset="0" pitchFamily="34" typeface="Arial"/>
                          <a:ea typeface="Calibri"/>
                          <a:cs charset="0" pitchFamily="34" typeface="Arial"/>
                        </a:rPr>
                        <a:t> 30g </a:t>
                      </a:r>
                      <a:r>
                        <a:rPr b="1" dirty="0" err="1" lang="en-US" sz="600">
                          <a:solidFill>
                            <a:srgbClr val="000099"/>
                          </a:solidFill>
                          <a:latin charset="0" pitchFamily="34" typeface="Arial"/>
                          <a:ea typeface="Calibri"/>
                          <a:cs charset="0" pitchFamily="34" typeface="Arial"/>
                        </a:rPr>
                        <a:t>pk</a:t>
                      </a:r>
                      <a:endParaRPr b="1" dirty="0" lang="en-US" sz="600">
                        <a:solidFill>
                          <a:srgbClr val="000099"/>
                        </a:solidFill>
                        <a:latin charset="0" pitchFamily="34" typeface="Arial"/>
                        <a:ea typeface="Calibri"/>
                        <a:cs charset="0" pitchFamily="34" typeface="Arial"/>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mtClean="0" sz="600">
                          <a:solidFill>
                            <a:srgbClr val="000099"/>
                          </a:solidFill>
                          <a:latin charset="0" pitchFamily="34" typeface="Arial"/>
                          <a:ea typeface="Calibri"/>
                          <a:cs charset="0" pitchFamily="34" typeface="Arial"/>
                        </a:rPr>
                        <a:t>      ≤</a:t>
                      </a:r>
                      <a:r>
                        <a:rPr b="1" dirty="0" lang="en-US" sz="600">
                          <a:solidFill>
                            <a:srgbClr val="000099"/>
                          </a:solidFill>
                          <a:latin charset="0" pitchFamily="34" typeface="Arial"/>
                          <a:ea typeface="Calibri"/>
                          <a:cs charset="0" pitchFamily="34" typeface="Arial"/>
                        </a:rPr>
                        <a:t>2.5 %</a:t>
                      </a:r>
                    </a:p>
                    <a:p>
                      <a:pPr algn="l" marL="0" marR="0">
                        <a:lnSpc>
                          <a:spcPct val="115000"/>
                        </a:lnSpc>
                        <a:spcBef>
                          <a:spcPts val="0"/>
                        </a:spcBef>
                        <a:spcAft>
                          <a:spcPts val="0"/>
                        </a:spcAft>
                      </a:pPr>
                      <a:r>
                        <a:rPr b="1" dirty="0" lang="en-US" smtClean="0" sz="600">
                          <a:solidFill>
                            <a:srgbClr val="000099"/>
                          </a:solidFill>
                          <a:latin charset="0" pitchFamily="34" typeface="Arial"/>
                          <a:ea typeface="Calibri"/>
                          <a:cs charset="0" pitchFamily="34" typeface="Arial"/>
                        </a:rPr>
                        <a:t>      1.25</a:t>
                      </a:r>
                      <a:r>
                        <a:rPr b="1" dirty="0" lang="en-US" sz="600">
                          <a:solidFill>
                            <a:srgbClr val="000099"/>
                          </a:solidFill>
                          <a:latin charset="0" pitchFamily="34" typeface="Arial"/>
                          <a:ea typeface="Calibri"/>
                          <a:cs charset="0" pitchFamily="34" typeface="Arial"/>
                        </a:rPr>
                        <a:t>%</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a:lnSpc>
                          <a:spcPct val="115000"/>
                        </a:lnSpc>
                      </a:pPr>
                      <a:endParaRPr b="1" dirty="0" lang="en-US" sz="600">
                        <a:solidFill>
                          <a:srgbClr val="000099"/>
                        </a:solidFill>
                        <a:latin charset="0" pitchFamily="34" typeface="Arial"/>
                        <a:ea typeface="Times New Roman"/>
                        <a:cs charset="0" pitchFamily="34" typeface="Arial"/>
                      </a:endParaRPr>
                    </a:p>
                  </a:txBody>
                  <a:tcPr anchor="ctr" marB="0" marL="0" marR="0" marT="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gridSpan="3" rowSpan="2">
                  <a:txBody>
                    <a:bodyPr/>
                    <a:lstStyle/>
                    <a:p>
                      <a:pPr algn="l" marL="0" marR="0">
                        <a:lnSpc>
                          <a:spcPct val="115000"/>
                        </a:lnSpc>
                        <a:spcBef>
                          <a:spcPts val="0"/>
                        </a:spcBef>
                        <a:spcAft>
                          <a:spcPts val="0"/>
                        </a:spcAft>
                      </a:pPr>
                      <a:r>
                        <a:rPr b="1" dirty="0" lang="en-US" smtClean="0" sz="600">
                          <a:solidFill>
                            <a:srgbClr val="000099"/>
                          </a:solidFill>
                          <a:latin charset="0" pitchFamily="34" typeface="Arial"/>
                          <a:ea typeface="Calibri"/>
                          <a:cs charset="0" pitchFamily="34" typeface="Arial"/>
                        </a:rPr>
                        <a:t>    Dust </a:t>
                      </a:r>
                      <a:r>
                        <a:rPr b="1" dirty="0" lang="en-US" sz="600">
                          <a:solidFill>
                            <a:srgbClr val="000099"/>
                          </a:solidFill>
                          <a:latin charset="0" pitchFamily="34" typeface="Arial"/>
                          <a:ea typeface="Calibri"/>
                          <a:cs charset="0" pitchFamily="34" typeface="Arial"/>
                        </a:rPr>
                        <a:t>– IP 5X, 6X</a:t>
                      </a:r>
                    </a:p>
                  </a:txBody>
                  <a:tcPr anchor="ctr" marB="0" marL="0" marR="0" marT="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c hMerge="1" rowSpan="2">
                  <a:txBody>
                    <a:bodyPr/>
                    <a:lstStyle/>
                    <a:p>
                      <a:endParaRPr lang="en-US"/>
                    </a:p>
                  </a:txBody>
                  <a:tcPr/>
                </a:tc>
                <a:tc hMerge="1" rowSpan="2">
                  <a:txBody>
                    <a:bodyPr/>
                    <a:lstStyle/>
                    <a:p>
                      <a:endParaRPr lang="en-US"/>
                    </a:p>
                  </a:txBody>
                  <a:tcPr/>
                </a:tc>
              </a:tr>
              <a:tr h="102687">
                <a:tc vMerge="1">
                  <a:txBody>
                    <a:bodyPr/>
                    <a:lstStyle/>
                    <a:p>
                      <a:endParaRPr lang="en-US"/>
                    </a:p>
                  </a:txBody>
                  <a:tcPr/>
                </a:tc>
                <a:tc gridSpan="2">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Speed (Contact)</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h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100 to 10000 rpm</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mtClean="0" sz="600">
                          <a:solidFill>
                            <a:srgbClr val="000099"/>
                          </a:solidFill>
                          <a:latin charset="0" pitchFamily="34" typeface="Arial"/>
                          <a:ea typeface="Calibri"/>
                          <a:cs charset="0" pitchFamily="34" typeface="Arial"/>
                        </a:rPr>
                        <a:t>     1.6 </a:t>
                      </a:r>
                      <a:r>
                        <a:rPr b="1" dirty="0" lang="en-US" sz="600">
                          <a:solidFill>
                            <a:srgbClr val="000099"/>
                          </a:solidFill>
                          <a:latin charset="0" pitchFamily="34" typeface="Arial"/>
                          <a:ea typeface="Calibri"/>
                          <a:cs charset="0" pitchFamily="34" typeface="Arial"/>
                        </a:rPr>
                        <a:t>rpm</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rowSpan="2">
                  <a:txBody>
                    <a:bodyPr/>
                    <a:lstStyle/>
                    <a:p>
                      <a:pPr algn="l" marL="0" marR="0">
                        <a:lnSpc>
                          <a:spcPct val="115000"/>
                        </a:lnSpc>
                        <a:spcBef>
                          <a:spcPts val="0"/>
                        </a:spcBef>
                        <a:spcAft>
                          <a:spcPts val="0"/>
                        </a:spcAft>
                      </a:pPr>
                      <a:r>
                        <a:rPr b="1" dirty="0" lang="en-US" smtClean="0" sz="600">
                          <a:solidFill>
                            <a:srgbClr val="000099"/>
                          </a:solidFill>
                          <a:latin charset="0" pitchFamily="34" typeface="Arial"/>
                          <a:ea typeface="Calibri"/>
                          <a:cs charset="0" pitchFamily="34" typeface="Arial"/>
                        </a:rPr>
                        <a:t>       * </a:t>
                      </a:r>
                      <a:r>
                        <a:rPr b="1" dirty="0" lang="en-US" sz="600">
                          <a:solidFill>
                            <a:srgbClr val="000099"/>
                          </a:solidFill>
                          <a:latin charset="0" pitchFamily="34" typeface="Arial"/>
                          <a:ea typeface="Calibri"/>
                          <a:cs charset="0" pitchFamily="34" typeface="Arial"/>
                        </a:rPr>
                        <a:t>IP Tests</a:t>
                      </a:r>
                    </a:p>
                  </a:txBody>
                  <a:tcPr anchor="ctr" marB="0" marL="0" marR="0" marT="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gridSpan="3" vMerge="1">
                  <a:txBody>
                    <a:bodyPr/>
                    <a:lstStyle/>
                    <a:p>
                      <a:endParaRPr lang="en-US"/>
                    </a:p>
                  </a:txBody>
                  <a:tcPr/>
                </a:tc>
                <a:tc hMerge="1" vMerge="1">
                  <a:txBody>
                    <a:bodyPr/>
                    <a:lstStyle/>
                    <a:p>
                      <a:endParaRPr lang="en-US"/>
                    </a:p>
                  </a:txBody>
                  <a:tcPr/>
                </a:tc>
                <a:tc hMerge="1" vMerge="1">
                  <a:txBody>
                    <a:bodyPr/>
                    <a:lstStyle/>
                    <a:p>
                      <a:endParaRPr lang="en-US"/>
                    </a:p>
                  </a:txBody>
                  <a:tcPr/>
                </a:tc>
              </a:tr>
              <a:tr h="211707">
                <a:tc vMerge="1">
                  <a:txBody>
                    <a:bodyPr/>
                    <a:lstStyle/>
                    <a:p>
                      <a:endParaRPr lang="en-US"/>
                    </a:p>
                  </a:txBody>
                  <a:tcPr/>
                </a:tc>
                <a:tc gridSpan="2">
                  <a:txBody>
                    <a:bodyPr/>
                    <a:lstStyle/>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Speed</a:t>
                      </a:r>
                    </a:p>
                    <a:p>
                      <a:pPr algn="l" marL="0" marR="0">
                        <a:lnSpc>
                          <a:spcPct val="115000"/>
                        </a:lnSpc>
                        <a:spcBef>
                          <a:spcPts val="0"/>
                        </a:spcBef>
                        <a:spcAft>
                          <a:spcPts val="0"/>
                        </a:spcAft>
                      </a:pPr>
                      <a:r>
                        <a:rPr b="1" lang="en-US" sz="600">
                          <a:solidFill>
                            <a:srgbClr val="000099"/>
                          </a:solidFill>
                          <a:latin charset="0" pitchFamily="34" typeface="Arial"/>
                          <a:ea typeface="Calibri"/>
                          <a:cs charset="0" pitchFamily="34" typeface="Arial"/>
                        </a:rPr>
                        <a:t>(Non-contact)</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h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000099"/>
                          </a:solidFill>
                          <a:latin charset="0" pitchFamily="34" typeface="Arial"/>
                          <a:ea typeface="Calibri"/>
                          <a:cs charset="0" pitchFamily="34" typeface="Arial"/>
                        </a:rPr>
                        <a:t>60 to 100000 rpm</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mtClean="0" sz="600">
                          <a:solidFill>
                            <a:srgbClr val="000099"/>
                          </a:solidFill>
                          <a:latin charset="0" pitchFamily="34" typeface="Arial"/>
                          <a:ea typeface="Calibri"/>
                          <a:cs charset="0" pitchFamily="34" typeface="Arial"/>
                        </a:rPr>
                        <a:t>    ≤</a:t>
                      </a:r>
                      <a:r>
                        <a:rPr b="1" dirty="0" lang="en-US" sz="600">
                          <a:solidFill>
                            <a:srgbClr val="000099"/>
                          </a:solidFill>
                          <a:latin charset="0" pitchFamily="34" typeface="Arial"/>
                          <a:ea typeface="Calibri"/>
                          <a:cs charset="0" pitchFamily="34" typeface="Arial"/>
                        </a:rPr>
                        <a:t>2.4 rpm</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vMerge="1">
                  <a:txBody>
                    <a:bodyPr/>
                    <a:lstStyle/>
                    <a:p>
                      <a:endParaRPr lang="en-US"/>
                    </a:p>
                  </a:txBody>
                  <a:tcPr/>
                </a:tc>
                <a:tc gridSpan="3">
                  <a:txBody>
                    <a:bodyPr/>
                    <a:lstStyle/>
                    <a:p>
                      <a:pPr algn="l" marL="0" marR="0">
                        <a:lnSpc>
                          <a:spcPct val="115000"/>
                        </a:lnSpc>
                        <a:spcBef>
                          <a:spcPts val="0"/>
                        </a:spcBef>
                        <a:spcAft>
                          <a:spcPts val="0"/>
                        </a:spcAft>
                      </a:pPr>
                      <a:r>
                        <a:rPr b="1" dirty="0" lang="en-US" smtClean="0" sz="600">
                          <a:solidFill>
                            <a:srgbClr val="000099"/>
                          </a:solidFill>
                          <a:latin charset="0" pitchFamily="34" typeface="Arial"/>
                          <a:ea typeface="Calibri"/>
                          <a:cs charset="0" pitchFamily="34" typeface="Arial"/>
                        </a:rPr>
                        <a:t>   Water </a:t>
                      </a:r>
                      <a:r>
                        <a:rPr b="1" dirty="0" lang="en-US" sz="600">
                          <a:solidFill>
                            <a:srgbClr val="000099"/>
                          </a:solidFill>
                          <a:latin charset="0" pitchFamily="34" typeface="Arial"/>
                          <a:ea typeface="Calibri"/>
                          <a:cs charset="0" pitchFamily="34" typeface="Arial"/>
                        </a:rPr>
                        <a:t>– IP X3 to X8</a:t>
                      </a:r>
                    </a:p>
                  </a:txBody>
                  <a:tcPr anchor="ctr" marB="0" marL="0" marR="0" marT="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hMerge="1">
                  <a:txBody>
                    <a:bodyPr/>
                    <a:lstStyle/>
                    <a:p>
                      <a:endParaRPr lang="en-US"/>
                    </a:p>
                  </a:txBody>
                  <a:tcPr/>
                </a:tc>
                <a:tc hMerge="1">
                  <a:txBody>
                    <a:bodyPr/>
                    <a:lstStyle/>
                    <a:p>
                      <a:endParaRPr lang="en-US"/>
                    </a:p>
                  </a:txBody>
                  <a:tcPr/>
                </a:tc>
              </a:tr>
              <a:tr h="647782">
                <a:tc rowSpan="3">
                  <a:txBody>
                    <a:bodyPr/>
                    <a:lstStyle/>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Electro Technical Calibration Electro Technical Calibration NABL C 0254</a:t>
                      </a:r>
                    </a:p>
                  </a:txBody>
                  <a:tcPr anchor="ctr" marB="0" marL="11277" marR="11277" marT="3290" vert="vert27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solidFill>
                      <a:srgbClr val="FFFF00"/>
                    </a:solidFill>
                  </a:tcPr>
                </a:tc>
                <a:tc gridSpan="2">
                  <a:txBody>
                    <a:bodyPr/>
                    <a:lstStyle/>
                    <a:p>
                      <a:pPr algn="l">
                        <a:lnSpc>
                          <a:spcPct val="115000"/>
                        </a:lnSpc>
                      </a:pPr>
                      <a:endParaRPr b="1" dirty="0" lang="en-US" sz="600">
                        <a:solidFill>
                          <a:srgbClr val="3333FF"/>
                        </a:solidFill>
                        <a:latin charset="0" pitchFamily="34" typeface="Arial"/>
                        <a:ea typeface="Times New Roman"/>
                        <a:cs charset="0" pitchFamily="34" typeface="Arial"/>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E36C0A"/>
                      </a:solidFill>
                      <a:prstDash val="solid"/>
                      <a:round/>
                      <a:headEnd len="med" type="none" w="med"/>
                      <a:tailEnd len="med" type="none" w="med"/>
                    </a:lnB>
                  </a:tcPr>
                </a:tc>
                <a:tc h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±100µV to ±1000 V</a:t>
                      </a:r>
                    </a:p>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±0.1mV to ±1000V</a:t>
                      </a:r>
                    </a:p>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1mV to 1000V</a:t>
                      </a:r>
                    </a:p>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100mV to 1000V</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0.60% to 0.001%</a:t>
                      </a:r>
                    </a:p>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0.12% to 0.012%</a:t>
                      </a:r>
                    </a:p>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0.4% to 0.014%</a:t>
                      </a:r>
                    </a:p>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0.04% to 0.03%</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DC Current</a:t>
                      </a:r>
                    </a:p>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Source Measure</a:t>
                      </a:r>
                    </a:p>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AC Current</a:t>
                      </a:r>
                    </a:p>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Source Measure</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E36C0A"/>
                      </a:solidFill>
                      <a:prstDash val="solid"/>
                      <a:round/>
                      <a:headEnd len="med" type="none" w="med"/>
                      <a:tailEnd len="med" type="none" w="med"/>
                    </a:lnB>
                  </a:tcPr>
                </a:tc>
                <a:tc gridSpan="2">
                  <a:txBody>
                    <a:bodyPr/>
                    <a:lstStyle/>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±100µA to ±1000A</a:t>
                      </a:r>
                    </a:p>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±100µA to ±20A</a:t>
                      </a:r>
                    </a:p>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100µA to 700A</a:t>
                      </a:r>
                    </a:p>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100µA to 10A</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E36C0A"/>
                      </a:solidFill>
                      <a:prstDash val="solid"/>
                      <a:round/>
                      <a:headEnd len="med" type="none" w="med"/>
                      <a:tailEnd len="med" type="none" w="med"/>
                    </a:lnB>
                  </a:tcPr>
                </a:tc>
                <a:tc h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0.014% to 2.0%</a:t>
                      </a:r>
                    </a:p>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0.013% to 0.05%</a:t>
                      </a:r>
                    </a:p>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0.04% to 1%</a:t>
                      </a:r>
                    </a:p>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0.06% to 0.035%</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E36C0A"/>
                      </a:solidFill>
                      <a:prstDash val="solid"/>
                      <a:round/>
                      <a:headEnd len="med" type="none" w="med"/>
                      <a:tailEnd len="med" type="none" w="med"/>
                    </a:lnB>
                  </a:tcPr>
                </a:tc>
              </a:tr>
              <a:tr h="211707">
                <a:tc vMerge="1">
                  <a:txBody>
                    <a:bodyPr/>
                    <a:lstStyle/>
                    <a:p>
                      <a:endParaRPr lang="en-US"/>
                    </a:p>
                  </a:txBody>
                  <a:tcPr/>
                </a:tc>
                <a:tc gridSpan="2">
                  <a:txBody>
                    <a:bodyPr/>
                    <a:lstStyle/>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Resistance</a:t>
                      </a:r>
                    </a:p>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Source Measure</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endParaRPr lang="en-US"/>
                    </a:p>
                  </a:txBody>
                  <a:tcPr/>
                </a:tc>
                <a:tc>
                  <a:txBody>
                    <a:bodyPr/>
                    <a:lstStyle/>
                    <a:p>
                      <a:pPr algn="l" marL="0" marR="0">
                        <a:lnSpc>
                          <a:spcPct val="115000"/>
                        </a:lnSpc>
                        <a:spcBef>
                          <a:spcPts val="0"/>
                        </a:spcBef>
                        <a:spcAft>
                          <a:spcPts val="0"/>
                        </a:spcAft>
                      </a:pPr>
                      <a:r>
                        <a:rPr b="1" lang="en-US" sz="600">
                          <a:solidFill>
                            <a:srgbClr val="3333FF"/>
                          </a:solidFill>
                          <a:latin charset="0" pitchFamily="34" typeface="Arial"/>
                          <a:ea typeface="Calibri"/>
                          <a:cs charset="0" pitchFamily="34" typeface="Arial"/>
                        </a:rPr>
                        <a:t>10µ</a:t>
                      </a:r>
                      <a:r>
                        <a:rPr b="1" lang="el-GR" sz="600">
                          <a:solidFill>
                            <a:srgbClr val="3333FF"/>
                          </a:solidFill>
                          <a:latin charset="0" pitchFamily="34" typeface="Arial"/>
                          <a:ea typeface="Calibri"/>
                          <a:cs charset="0" pitchFamily="34" typeface="Arial"/>
                        </a:rPr>
                        <a:t>Ω</a:t>
                      </a:r>
                      <a:r>
                        <a:rPr b="1" lang="en-US" sz="600">
                          <a:solidFill>
                            <a:srgbClr val="3333FF"/>
                          </a:solidFill>
                          <a:latin charset="0" pitchFamily="34" typeface="Arial"/>
                          <a:ea typeface="Calibri"/>
                          <a:cs charset="0" pitchFamily="34" typeface="Arial"/>
                        </a:rPr>
                        <a:t>  10G </a:t>
                      </a:r>
                      <a:r>
                        <a:rPr b="1" lang="el-GR" sz="600">
                          <a:solidFill>
                            <a:srgbClr val="3333FF"/>
                          </a:solidFill>
                          <a:latin charset="0" pitchFamily="34" typeface="Arial"/>
                          <a:ea typeface="Calibri"/>
                          <a:cs charset="0" pitchFamily="34" typeface="Arial"/>
                        </a:rPr>
                        <a:t>Ω</a:t>
                      </a:r>
                      <a:endParaRPr b="1" lang="en-US" sz="600">
                        <a:solidFill>
                          <a:srgbClr val="3333FF"/>
                        </a:solidFill>
                        <a:latin charset="0" pitchFamily="34" typeface="Arial"/>
                        <a:ea typeface="Calibri"/>
                        <a:cs charset="0" pitchFamily="34" typeface="Arial"/>
                      </a:endParaRPr>
                    </a:p>
                    <a:p>
                      <a:pPr algn="l" marL="0" marR="0">
                        <a:lnSpc>
                          <a:spcPct val="115000"/>
                        </a:lnSpc>
                        <a:spcBef>
                          <a:spcPts val="0"/>
                        </a:spcBef>
                        <a:spcAft>
                          <a:spcPts val="0"/>
                        </a:spcAft>
                      </a:pPr>
                      <a:r>
                        <a:rPr b="1" lang="en-US" sz="600">
                          <a:solidFill>
                            <a:srgbClr val="3333FF"/>
                          </a:solidFill>
                          <a:latin charset="0" pitchFamily="34" typeface="Arial"/>
                          <a:ea typeface="Calibri"/>
                          <a:cs charset="0" pitchFamily="34" typeface="Arial"/>
                        </a:rPr>
                        <a:t>100µ</a:t>
                      </a:r>
                      <a:r>
                        <a:rPr b="1" lang="el-GR" sz="600">
                          <a:solidFill>
                            <a:srgbClr val="3333FF"/>
                          </a:solidFill>
                          <a:latin charset="0" pitchFamily="34" typeface="Arial"/>
                          <a:ea typeface="Calibri"/>
                          <a:cs charset="0" pitchFamily="34" typeface="Arial"/>
                        </a:rPr>
                        <a:t>Ω</a:t>
                      </a:r>
                      <a:r>
                        <a:rPr b="1" lang="en-US" sz="600">
                          <a:solidFill>
                            <a:srgbClr val="3333FF"/>
                          </a:solidFill>
                          <a:latin charset="0" pitchFamily="34" typeface="Arial"/>
                          <a:ea typeface="Calibri"/>
                          <a:cs charset="0" pitchFamily="34" typeface="Arial"/>
                        </a:rPr>
                        <a:t>   1G </a:t>
                      </a:r>
                      <a:r>
                        <a:rPr b="1" lang="el-GR" sz="600">
                          <a:solidFill>
                            <a:srgbClr val="3333FF"/>
                          </a:solidFill>
                          <a:latin charset="0" pitchFamily="34" typeface="Arial"/>
                          <a:ea typeface="Calibri"/>
                          <a:cs charset="0" pitchFamily="34" typeface="Arial"/>
                        </a:rPr>
                        <a:t>Ω</a:t>
                      </a:r>
                      <a:endParaRPr b="1" lang="en-US" sz="600">
                        <a:solidFill>
                          <a:srgbClr val="3333FF"/>
                        </a:solidFill>
                        <a:latin charset="0" pitchFamily="34" typeface="Arial"/>
                        <a:ea typeface="Calibri"/>
                        <a:cs charset="0" pitchFamily="34" typeface="Arial"/>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marL="0" marR="0">
                        <a:lnSpc>
                          <a:spcPct val="115000"/>
                        </a:lnSpc>
                        <a:spcBef>
                          <a:spcPts val="0"/>
                        </a:spcBef>
                        <a:spcAft>
                          <a:spcPts val="0"/>
                        </a:spcAft>
                      </a:pPr>
                      <a:r>
                        <a:rPr b="1" lang="en-US" sz="600">
                          <a:solidFill>
                            <a:srgbClr val="3333FF"/>
                          </a:solidFill>
                          <a:latin charset="0" pitchFamily="34" typeface="Arial"/>
                          <a:ea typeface="Calibri"/>
                          <a:cs charset="0" pitchFamily="34" typeface="Arial"/>
                        </a:rPr>
                        <a:t>0.6% to 0.02%</a:t>
                      </a:r>
                    </a:p>
                    <a:p>
                      <a:pPr algn="l" marL="0" marR="0">
                        <a:lnSpc>
                          <a:spcPct val="115000"/>
                        </a:lnSpc>
                        <a:spcBef>
                          <a:spcPts val="0"/>
                        </a:spcBef>
                        <a:spcAft>
                          <a:spcPts val="0"/>
                        </a:spcAft>
                      </a:pPr>
                      <a:r>
                        <a:rPr b="1" lang="en-US" sz="600">
                          <a:solidFill>
                            <a:srgbClr val="3333FF"/>
                          </a:solidFill>
                          <a:latin charset="0" pitchFamily="34" typeface="Arial"/>
                          <a:ea typeface="Calibri"/>
                          <a:cs charset="0" pitchFamily="34" typeface="Arial"/>
                        </a:rPr>
                        <a:t>0.42% to 0.5%</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a:txBody>
                    <a:bodyPr/>
                    <a:lstStyle/>
                    <a:p>
                      <a:pPr algn="l">
                        <a:lnSpc>
                          <a:spcPct val="115000"/>
                        </a:lnSpc>
                      </a:pPr>
                      <a:endParaRPr b="1" dirty="0" lang="en-US" sz="600">
                        <a:solidFill>
                          <a:srgbClr val="3333FF"/>
                        </a:solidFill>
                        <a:latin charset="0" pitchFamily="34" typeface="Arial"/>
                        <a:ea typeface="Times New Roman"/>
                        <a:cs charset="0" pitchFamily="34" typeface="Arial"/>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gridSpan="2">
                  <a:txBody>
                    <a:bodyPr/>
                    <a:lstStyle/>
                    <a:p>
                      <a:pPr algn="l">
                        <a:lnSpc>
                          <a:spcPct val="115000"/>
                        </a:lnSpc>
                      </a:pPr>
                      <a:endParaRPr b="1" dirty="0" lang="en-US" sz="600">
                        <a:solidFill>
                          <a:srgbClr val="3333FF"/>
                        </a:solidFill>
                        <a:latin charset="0" pitchFamily="34" typeface="Arial"/>
                        <a:ea typeface="Times New Roman"/>
                        <a:cs charset="0" pitchFamily="34" typeface="Arial"/>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hMerge="1">
                  <a:txBody>
                    <a:bodyPr/>
                    <a:lstStyle/>
                    <a:p>
                      <a:endParaRPr lang="en-US"/>
                    </a:p>
                  </a:txBody>
                  <a:tcPr/>
                </a:tc>
                <a:tc>
                  <a:txBody>
                    <a:bodyPr/>
                    <a:lstStyle/>
                    <a:p>
                      <a:pPr algn="l">
                        <a:lnSpc>
                          <a:spcPct val="115000"/>
                        </a:lnSpc>
                      </a:pPr>
                      <a:endParaRPr b="1" dirty="0" lang="en-US" sz="600">
                        <a:solidFill>
                          <a:srgbClr val="3333FF"/>
                        </a:solidFill>
                        <a:latin charset="0" pitchFamily="34" typeface="Arial"/>
                        <a:ea typeface="Times New Roman"/>
                        <a:cs charset="0" pitchFamily="34" typeface="Arial"/>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r>
              <a:tr h="211707">
                <a:tc vMerge="1">
                  <a:txBody>
                    <a:bodyPr/>
                    <a:lstStyle/>
                    <a:p>
                      <a:endParaRPr lang="en-US"/>
                    </a:p>
                  </a:txBody>
                  <a:tcPr/>
                </a:tc>
                <a:tc gridSpan="2">
                  <a:txBody>
                    <a:bodyPr/>
                    <a:lstStyle/>
                    <a:p>
                      <a:pPr algn="l" marL="0" marR="0">
                        <a:lnSpc>
                          <a:spcPct val="115000"/>
                        </a:lnSpc>
                        <a:spcBef>
                          <a:spcPts val="0"/>
                        </a:spcBef>
                        <a:spcAft>
                          <a:spcPts val="0"/>
                        </a:spcAft>
                      </a:pPr>
                      <a:r>
                        <a:rPr b="1" lang="en-US" sz="600">
                          <a:solidFill>
                            <a:srgbClr val="3333FF"/>
                          </a:solidFill>
                          <a:latin charset="0" pitchFamily="34" typeface="Arial"/>
                          <a:ea typeface="Calibri"/>
                          <a:cs charset="0" pitchFamily="34" typeface="Arial"/>
                        </a:rPr>
                        <a:t>Time</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h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1 Sec – 5400 sec</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1.53 µSec to 5.4mSec</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Frequency</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gridSpan="2">
                  <a:txBody>
                    <a:bodyPr/>
                    <a:lstStyle/>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1 Hz to 1 GHz</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hMerge="1">
                  <a:txBody>
                    <a:bodyPr/>
                    <a:lstStyle/>
                    <a:p>
                      <a:endParaRPr lang="en-US"/>
                    </a:p>
                  </a:txBody>
                  <a:tcPr/>
                </a:tc>
                <a:tc>
                  <a:txBody>
                    <a:bodyPr/>
                    <a:lstStyle/>
                    <a:p>
                      <a:pPr algn="l" marL="0" marR="0">
                        <a:lnSpc>
                          <a:spcPct val="115000"/>
                        </a:lnSpc>
                        <a:spcBef>
                          <a:spcPts val="0"/>
                        </a:spcBef>
                        <a:spcAft>
                          <a:spcPts val="0"/>
                        </a:spcAft>
                      </a:pPr>
                      <a:r>
                        <a:rPr b="1" dirty="0" lang="en-US" sz="600">
                          <a:solidFill>
                            <a:srgbClr val="3333FF"/>
                          </a:solidFill>
                          <a:latin charset="0" pitchFamily="34" typeface="Arial"/>
                          <a:ea typeface="Calibri"/>
                          <a:cs charset="0" pitchFamily="34" typeface="Arial"/>
                        </a:rPr>
                        <a:t>10mµHz to 1.2 Hz</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2700">
                      <a:solidFill>
                        <a:srgbClr val="000000"/>
                      </a:solidFill>
                      <a:prstDash val="solid"/>
                      <a:round/>
                      <a:headEnd len="med" type="none" w="med"/>
                      <a:tailEnd len="med" type="none" w="med"/>
                    </a:lnB>
                  </a:tcPr>
                </a:tc>
              </a:tr>
              <a:tr h="104945">
                <a:tc rowSpan="2">
                  <a:txBody>
                    <a:bodyPr/>
                    <a:lstStyle/>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Thermal Calibration</a:t>
                      </a:r>
                    </a:p>
                    <a:p>
                      <a:pPr algn="ctr" marL="0" marR="0">
                        <a:lnSpc>
                          <a:spcPct val="115000"/>
                        </a:lnSpc>
                        <a:spcBef>
                          <a:spcPts val="0"/>
                        </a:spcBef>
                        <a:spcAft>
                          <a:spcPts val="0"/>
                        </a:spcAft>
                      </a:pPr>
                      <a:r>
                        <a:rPr b="1" dirty="0" lang="en-US" sz="600">
                          <a:solidFill>
                            <a:schemeClr val="tx1"/>
                          </a:solidFill>
                          <a:latin charset="0" pitchFamily="34" typeface="Arial"/>
                          <a:ea typeface="Calibri"/>
                          <a:cs charset="0" pitchFamily="34" typeface="Arial"/>
                        </a:rPr>
                        <a:t>NABL C 0255</a:t>
                      </a:r>
                    </a:p>
                  </a:txBody>
                  <a:tcPr anchor="ctr" marB="0" marL="11277" marR="11277" marT="3290" vert="vert27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solidFill>
                      <a:srgbClr val="FFFF00"/>
                    </a:solidFill>
                  </a:tcPr>
                </a:tc>
                <a:tc gridSpan="2">
                  <a:txBody>
                    <a:bodyPr/>
                    <a:lstStyle/>
                    <a:p>
                      <a:pPr algn="l" marL="0" marR="0">
                        <a:lnSpc>
                          <a:spcPct val="115000"/>
                        </a:lnSpc>
                        <a:spcBef>
                          <a:spcPts val="0"/>
                        </a:spcBef>
                        <a:spcAft>
                          <a:spcPts val="0"/>
                        </a:spcAft>
                      </a:pPr>
                      <a:r>
                        <a:rPr b="1" dirty="0" lang="en-US" sz="600">
                          <a:solidFill>
                            <a:schemeClr val="accent5">
                              <a:lumMod val="50000"/>
                            </a:schemeClr>
                          </a:solidFill>
                          <a:latin charset="0" pitchFamily="34" typeface="Arial"/>
                          <a:ea typeface="Calibri"/>
                          <a:cs charset="0" pitchFamily="34" typeface="Arial"/>
                        </a:rPr>
                        <a:t>Temperature</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hMerge="1">
                  <a:txBody>
                    <a:bodyPr/>
                    <a:lstStyle/>
                    <a:p>
                      <a:endParaRPr lang="en-US"/>
                    </a:p>
                  </a:txBody>
                  <a:tcPr/>
                </a:tc>
                <a:tc>
                  <a:txBody>
                    <a:bodyPr/>
                    <a:lstStyle/>
                    <a:p>
                      <a:pPr algn="l" marL="0" marR="0">
                        <a:lnSpc>
                          <a:spcPct val="115000"/>
                        </a:lnSpc>
                        <a:spcBef>
                          <a:spcPts val="0"/>
                        </a:spcBef>
                        <a:spcAft>
                          <a:spcPts val="0"/>
                        </a:spcAft>
                      </a:pPr>
                      <a:r>
                        <a:rPr b="1" lang="en-US" sz="600">
                          <a:solidFill>
                            <a:schemeClr val="accent5">
                              <a:lumMod val="50000"/>
                            </a:schemeClr>
                          </a:solidFill>
                          <a:latin charset="0" pitchFamily="34" typeface="Arial"/>
                          <a:ea typeface="Calibri"/>
                          <a:cs charset="0" pitchFamily="34" typeface="Arial"/>
                        </a:rPr>
                        <a:t>-70 ºC to +1200 ºC</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marL="0" marR="0">
                        <a:lnSpc>
                          <a:spcPct val="115000"/>
                        </a:lnSpc>
                        <a:spcBef>
                          <a:spcPts val="0"/>
                        </a:spcBef>
                        <a:spcAft>
                          <a:spcPts val="0"/>
                        </a:spcAft>
                      </a:pPr>
                      <a:r>
                        <a:rPr b="1" dirty="0" lang="en-US" sz="600">
                          <a:solidFill>
                            <a:schemeClr val="accent5">
                              <a:lumMod val="50000"/>
                            </a:schemeClr>
                          </a:solidFill>
                          <a:latin charset="0" pitchFamily="34" typeface="Arial"/>
                          <a:ea typeface="Calibri"/>
                          <a:cs charset="0" pitchFamily="34" typeface="Arial"/>
                        </a:rPr>
                        <a:t>±0.07ºC to 1.3ºC</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2700">
                      <a:solidFill>
                        <a:srgbClr val="FF6600"/>
                      </a:solidFill>
                      <a:prstDash val="solid"/>
                      <a:round/>
                      <a:headEnd len="med" type="none" w="med"/>
                      <a:tailEnd len="med" type="none" w="med"/>
                    </a:lnB>
                  </a:tcPr>
                </a:tc>
                <a:tc rowSpan="2">
                  <a:txBody>
                    <a:bodyPr/>
                    <a:lstStyle/>
                    <a:p>
                      <a:pPr algn="l" marL="0" marR="0">
                        <a:lnSpc>
                          <a:spcPct val="115000"/>
                        </a:lnSpc>
                        <a:spcBef>
                          <a:spcPts val="0"/>
                        </a:spcBef>
                        <a:spcAft>
                          <a:spcPts val="0"/>
                        </a:spcAft>
                      </a:pPr>
                      <a:r>
                        <a:rPr b="1" lang="en-US" sz="600">
                          <a:solidFill>
                            <a:schemeClr val="accent5">
                              <a:lumMod val="50000"/>
                            </a:schemeClr>
                          </a:solidFill>
                          <a:latin charset="0" pitchFamily="34" typeface="Arial"/>
                          <a:ea typeface="Calibri"/>
                          <a:cs charset="0" pitchFamily="34" typeface="Arial"/>
                        </a:rPr>
                        <a:t>Fixed Point Cells</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gridSpan="2" rowSpan="2">
                  <a:txBody>
                    <a:bodyPr/>
                    <a:lstStyle/>
                    <a:p>
                      <a:pPr algn="l" marL="0" marR="0">
                        <a:lnSpc>
                          <a:spcPct val="115000"/>
                        </a:lnSpc>
                        <a:spcBef>
                          <a:spcPts val="0"/>
                        </a:spcBef>
                        <a:spcAft>
                          <a:spcPts val="0"/>
                        </a:spcAft>
                      </a:pPr>
                      <a:r>
                        <a:rPr b="1" dirty="0" lang="en-US" sz="600">
                          <a:solidFill>
                            <a:schemeClr val="accent5">
                              <a:lumMod val="50000"/>
                            </a:schemeClr>
                          </a:solidFill>
                          <a:latin charset="0" pitchFamily="34" typeface="Arial"/>
                          <a:ea typeface="Calibri"/>
                          <a:cs charset="0" pitchFamily="34" typeface="Arial"/>
                        </a:rPr>
                        <a:t>-38.8344ºC to 961.78ºC</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hMerge="1" rowSpan="2">
                  <a:txBody>
                    <a:bodyPr/>
                    <a:lstStyle/>
                    <a:p>
                      <a:endParaRPr lang="en-US"/>
                    </a:p>
                  </a:txBody>
                  <a:tcPr/>
                </a:tc>
                <a:tc rowSpan="2">
                  <a:txBody>
                    <a:bodyPr/>
                    <a:lstStyle/>
                    <a:p>
                      <a:pPr algn="l" marL="0" marR="0">
                        <a:lnSpc>
                          <a:spcPct val="115000"/>
                        </a:lnSpc>
                        <a:spcBef>
                          <a:spcPts val="0"/>
                        </a:spcBef>
                        <a:spcAft>
                          <a:spcPts val="0"/>
                        </a:spcAft>
                      </a:pPr>
                      <a:r>
                        <a:rPr b="1" dirty="0" lang="en-US" sz="600">
                          <a:solidFill>
                            <a:schemeClr val="accent5">
                              <a:lumMod val="50000"/>
                            </a:schemeClr>
                          </a:solidFill>
                          <a:latin charset="0" pitchFamily="34" typeface="Arial"/>
                          <a:ea typeface="Calibri"/>
                          <a:cs charset="0" pitchFamily="34" typeface="Arial"/>
                        </a:rPr>
                        <a:t>2.9mºC to 19.7mºC</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0000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r>
              <a:tr h="211707">
                <a:tc vMerge="1">
                  <a:txBody>
                    <a:bodyPr/>
                    <a:lstStyle/>
                    <a:p>
                      <a:endParaRPr lang="en-US"/>
                    </a:p>
                  </a:txBody>
                  <a:tcPr/>
                </a:tc>
                <a:tc gridSpan="2">
                  <a:txBody>
                    <a:bodyPr/>
                    <a:lstStyle/>
                    <a:p>
                      <a:pPr algn="l" marL="0" marR="0">
                        <a:lnSpc>
                          <a:spcPct val="115000"/>
                        </a:lnSpc>
                        <a:spcBef>
                          <a:spcPts val="0"/>
                        </a:spcBef>
                        <a:spcAft>
                          <a:spcPts val="0"/>
                        </a:spcAft>
                      </a:pPr>
                      <a:r>
                        <a:rPr b="1" dirty="0" lang="en-US" sz="600">
                          <a:solidFill>
                            <a:schemeClr val="accent5">
                              <a:lumMod val="50000"/>
                            </a:schemeClr>
                          </a:solidFill>
                          <a:latin charset="0" pitchFamily="34" typeface="Arial"/>
                          <a:ea typeface="Calibri"/>
                          <a:cs charset="0" pitchFamily="34" typeface="Arial"/>
                        </a:rPr>
                        <a:t>*Temperature &amp; Humidity  Chamber</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hMerge="1">
                  <a:txBody>
                    <a:bodyPr/>
                    <a:lstStyle/>
                    <a:p>
                      <a:endParaRPr lang="en-US"/>
                    </a:p>
                  </a:txBody>
                  <a:tcPr/>
                </a:tc>
                <a:tc>
                  <a:txBody>
                    <a:bodyPr/>
                    <a:lstStyle/>
                    <a:p>
                      <a:pPr algn="l" marL="0" marR="0">
                        <a:lnSpc>
                          <a:spcPct val="115000"/>
                        </a:lnSpc>
                        <a:spcBef>
                          <a:spcPts val="0"/>
                        </a:spcBef>
                        <a:spcAft>
                          <a:spcPts val="0"/>
                        </a:spcAft>
                      </a:pPr>
                      <a:r>
                        <a:rPr b="1" dirty="0" lang="en-US" sz="600">
                          <a:solidFill>
                            <a:schemeClr val="accent5">
                              <a:lumMod val="50000"/>
                            </a:schemeClr>
                          </a:solidFill>
                          <a:latin charset="0" pitchFamily="34" typeface="Arial"/>
                          <a:ea typeface="Calibri"/>
                          <a:cs charset="0" pitchFamily="34" typeface="Arial"/>
                        </a:rPr>
                        <a:t>- 70ºC to 180ºC</a:t>
                      </a:r>
                    </a:p>
                    <a:p>
                      <a:pPr algn="l" marL="0" marR="0">
                        <a:lnSpc>
                          <a:spcPct val="115000"/>
                        </a:lnSpc>
                        <a:spcBef>
                          <a:spcPts val="0"/>
                        </a:spcBef>
                        <a:spcAft>
                          <a:spcPts val="0"/>
                        </a:spcAft>
                      </a:pPr>
                      <a:r>
                        <a:rPr b="1" dirty="0" lang="en-US" sz="600">
                          <a:solidFill>
                            <a:schemeClr val="accent5">
                              <a:lumMod val="50000"/>
                            </a:schemeClr>
                          </a:solidFill>
                          <a:latin charset="0" pitchFamily="34" typeface="Arial"/>
                          <a:ea typeface="Calibri"/>
                          <a:cs charset="0" pitchFamily="34" typeface="Arial"/>
                        </a:rPr>
                        <a:t>10% to 95% RH</a:t>
                      </a: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9050">
                      <a:solidFill>
                        <a:srgbClr val="E36C0A"/>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a:txBody>
                    <a:bodyPr/>
                    <a:lstStyle/>
                    <a:p>
                      <a:pPr algn="l">
                        <a:lnSpc>
                          <a:spcPct val="115000"/>
                        </a:lnSpc>
                      </a:pPr>
                      <a:endParaRPr b="1" dirty="0" lang="en-US" sz="600">
                        <a:solidFill>
                          <a:schemeClr val="accent5">
                            <a:lumMod val="50000"/>
                          </a:schemeClr>
                        </a:solidFill>
                        <a:latin charset="0" pitchFamily="34" typeface="Arial"/>
                        <a:ea typeface="Times New Roman"/>
                        <a:cs charset="0" pitchFamily="34" typeface="Arial"/>
                      </a:endParaRPr>
                    </a:p>
                  </a:txBody>
                  <a:tcPr anchor="ctr" marB="0" marL="11277" marR="11277" marT="3290">
                    <a:lnL algn="ctr" cap="flat" cmpd="sng" w="19050">
                      <a:solidFill>
                        <a:srgbClr val="E36C0A"/>
                      </a:solidFill>
                      <a:prstDash val="solid"/>
                      <a:round/>
                      <a:headEnd len="med" type="none" w="med"/>
                      <a:tailEnd len="med" type="none" w="med"/>
                    </a:lnL>
                    <a:lnR algn="ctr" cap="flat" cmpd="sng" w="19050">
                      <a:solidFill>
                        <a:srgbClr val="E36C0A"/>
                      </a:solidFill>
                      <a:prstDash val="solid"/>
                      <a:round/>
                      <a:headEnd len="med" type="none" w="med"/>
                      <a:tailEnd len="med" type="none" w="med"/>
                    </a:lnR>
                    <a:lnT algn="ctr" cap="flat" cmpd="sng" w="12700">
                      <a:solidFill>
                        <a:srgbClr val="FF6600"/>
                      </a:solidFill>
                      <a:prstDash val="solid"/>
                      <a:round/>
                      <a:headEnd len="med" type="none" w="med"/>
                      <a:tailEnd len="med" type="none" w="med"/>
                    </a:lnT>
                    <a:lnB algn="ctr" cap="flat" cmpd="sng" w="19050">
                      <a:solidFill>
                        <a:srgbClr val="E36C0A"/>
                      </a:solidFill>
                      <a:prstDash val="solid"/>
                      <a:round/>
                      <a:headEnd len="med" type="none" w="med"/>
                      <a:tailEnd len="med" type="none" w="med"/>
                    </a:lnB>
                  </a:tcPr>
                </a:tc>
                <a:tc vMerge="1">
                  <a:txBody>
                    <a:bodyPr/>
                    <a:lstStyle/>
                    <a:p>
                      <a:endParaRPr lang="en-US"/>
                    </a:p>
                  </a:txBody>
                  <a:tcPr/>
                </a:tc>
                <a:tc gridSpan="2" vMerge="1">
                  <a:txBody>
                    <a:bodyPr/>
                    <a:lstStyle/>
                    <a:p>
                      <a:endParaRPr lang="en-US"/>
                    </a:p>
                  </a:txBody>
                  <a:tcPr/>
                </a:tc>
                <a:tc hMerge="1" vMerge="1">
                  <a:txBody>
                    <a:bodyPr/>
                    <a:lstStyle/>
                    <a:p>
                      <a:endParaRPr lang="en-US"/>
                    </a:p>
                  </a:txBody>
                  <a:tcPr/>
                </a:tc>
                <a:tc vMerge="1">
                  <a:txBody>
                    <a:bodyPr/>
                    <a:lstStyle/>
                    <a:p>
                      <a:endParaRPr lang="en-US"/>
                    </a:p>
                  </a:txBody>
                  <a:tcPr/>
                </a:tc>
              </a:tr>
            </a:tbl>
          </a:graphicData>
        </a:graphic>
      </p:graphicFrame>
    </p:spTree>
  </p:cSld>
  <p:clrMapOvr>
    <a:masterClrMapping/>
  </p:clrMapOvr>
  <p:timing>
    <p:tnLst>
      <p:par>
        <p:cTn dur="indefinite" id="1" nodeType="tmRoot" restart="never"/>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descr="images4.jpg"/>
          <p:cNvPicPr>
            <a:picLocks noGrp="1" noChangeAspect="1"/>
          </p:cNvPicPr>
          <p:nvPr isPhoto="1"/>
        </p:nvPicPr>
        <p:blipFill>
          <a:blip r:embed="rId2" cstate="print"/>
          <a:stretch>
            <a:fillRect/>
          </a:stretch>
        </p:blipFill>
        <p:spPr>
          <a:xfrm>
            <a:off x="-1676400" y="-228600"/>
            <a:ext cx="8763000" cy="3352800"/>
          </a:xfrm>
          <a:prstGeom prst="rect">
            <a:avLst/>
          </a:prstGeom>
          <a:noFill/>
          <a:ln>
            <a:noFill/>
          </a:ln>
          <a:effectLst>
            <a:softEdge rad="635000"/>
          </a:effectLst>
        </p:spPr>
      </p:pic>
      <p:sp>
        <p:nvSpPr>
          <p:cNvPr id="3" name="TextBox 2"/>
          <p:cNvSpPr txBox="1"/>
          <p:nvPr/>
        </p:nvSpPr>
        <p:spPr>
          <a:xfrm>
            <a:off x="152400" y="533400"/>
            <a:ext cx="6553200" cy="1169551"/>
          </a:xfrm>
          <a:prstGeom prst="rect">
            <a:avLst/>
          </a:prstGeom>
          <a:solidFill>
            <a:schemeClr val="bg1">
              <a:alpha val="83000"/>
            </a:schemeClr>
          </a:solidFill>
          <a:effectLst>
            <a:softEdge rad="127000"/>
          </a:effectLst>
        </p:spPr>
        <p:txBody>
          <a:bodyPr wrap="square" rtlCol="0">
            <a:spAutoFit/>
          </a:bodyPr>
          <a:lstStyle/>
          <a:p>
            <a:pPr algn="just"/>
            <a:r>
              <a:rPr lang="en-US" sz="1000" dirty="0" smtClean="0">
                <a:latin typeface="Century Gothic" pitchFamily="34" charset="0"/>
              </a:rPr>
              <a:t>National and International trade depends on acceptable system of measurement standards for efficient operation. Recognizing critical role of metrology, the International Standards Organisation (ISO) has given it a due important place in the International Quality Standards – ISO 9000, 14000 &amp; 18000 series by incorporating specific clauses on Calibration and Traceability. The course covers specification of laboratory reference equipments, testing and calibration techniques including documentation, traceability, uncertainty evaluation as required by ISO 17025/NABL 141 guidelines for accreditation of laboratories in different areas like Mechanical, thermal, Electro-technical etc.</a:t>
            </a:r>
            <a:endParaRPr lang="en-US" sz="1000" dirty="0">
              <a:latin typeface="Century Gothic" pitchFamily="34" charset="0"/>
            </a:endParaRPr>
          </a:p>
        </p:txBody>
      </p:sp>
      <p:sp>
        <p:nvSpPr>
          <p:cNvPr id="16" name="TextBox 15"/>
          <p:cNvSpPr txBox="1"/>
          <p:nvPr/>
        </p:nvSpPr>
        <p:spPr>
          <a:xfrm>
            <a:off x="228600" y="0"/>
            <a:ext cx="6629400" cy="954107"/>
          </a:xfrm>
          <a:prstGeom prst="rect">
            <a:avLst/>
          </a:prstGeom>
          <a:noFill/>
        </p:spPr>
        <p:txBody>
          <a:bodyPr wrap="square" rtlCol="0">
            <a:spAutoFit/>
            <a:scene3d>
              <a:camera prst="orthographicFront"/>
              <a:lightRig rig="flat" dir="tl"/>
            </a:scene3d>
            <a:sp3d contourW="12700">
              <a:bevelT w="25400" h="25400"/>
              <a:contourClr>
                <a:srgbClr val="FFFF00"/>
              </a:contourClr>
            </a:sp3d>
          </a:bodyPr>
          <a:lstStyle/>
          <a:p>
            <a:r>
              <a:rPr lang="en-US" sz="2800" b="1" dirty="0" smtClean="0">
                <a:solidFill>
                  <a:srgbClr val="FF0066"/>
                </a:solidFill>
                <a:latin typeface="Century Gothic" pitchFamily="34" charset="0"/>
                <a:ea typeface="Arial Unicode MS" pitchFamily="34" charset="-128"/>
                <a:cs typeface="Arial Unicode MS" pitchFamily="34" charset="-128"/>
              </a:rPr>
              <a:t>About the Programme</a:t>
            </a:r>
          </a:p>
          <a:p>
            <a:endParaRPr lang="en-US" sz="2800" b="1" dirty="0">
              <a:ln w="11430">
                <a:solidFill>
                  <a:srgbClr val="FF6600"/>
                </a:solidFill>
              </a:ln>
              <a:solidFill>
                <a:srgbClr val="FF0066"/>
              </a:solidFill>
              <a:latin typeface="Century Gothic" pitchFamily="34" charset="0"/>
              <a:ea typeface="Arial Unicode MS" pitchFamily="34" charset="-128"/>
              <a:cs typeface="Arial Unicode MS" pitchFamily="34" charset="-128"/>
            </a:endParaRPr>
          </a:p>
        </p:txBody>
      </p:sp>
      <p:sp>
        <p:nvSpPr>
          <p:cNvPr id="18" name="TextBox 17"/>
          <p:cNvSpPr txBox="1"/>
          <p:nvPr/>
        </p:nvSpPr>
        <p:spPr>
          <a:xfrm>
            <a:off x="228600" y="1981200"/>
            <a:ext cx="6553200" cy="400110"/>
          </a:xfrm>
          <a:prstGeom prst="rect">
            <a:avLst/>
          </a:prstGeom>
          <a:noFill/>
        </p:spPr>
        <p:txBody>
          <a:bodyPr wrap="square" rtlCol="0">
            <a:spAutoFit/>
            <a:scene3d>
              <a:camera prst="orthographicFront"/>
              <a:lightRig rig="flat" dir="tl"/>
            </a:scene3d>
            <a:sp3d extrusionH="57150" contourW="12700">
              <a:bevelT w="25400" h="25400" prst="angle"/>
              <a:bevelB w="38100" h="38100" prst="angle"/>
              <a:extrusionClr>
                <a:srgbClr val="FF3399"/>
              </a:extrusionClr>
              <a:contourClr>
                <a:srgbClr val="FF6600"/>
              </a:contourClr>
            </a:sp3d>
          </a:bodyPr>
          <a:lstStyle/>
          <a:p>
            <a:r>
              <a:rPr lang="en-US" sz="2000" b="1" dirty="0" smtClean="0">
                <a:solidFill>
                  <a:srgbClr val="FF0000"/>
                </a:solidFill>
                <a:latin typeface="Century Gothic" pitchFamily="34" charset="0"/>
                <a:ea typeface="Arial Unicode MS" pitchFamily="34" charset="-128"/>
                <a:cs typeface="Arial Unicode MS" pitchFamily="34" charset="-128"/>
              </a:rPr>
              <a:t>Topics</a:t>
            </a:r>
          </a:p>
        </p:txBody>
      </p:sp>
      <p:pic>
        <p:nvPicPr>
          <p:cNvPr id="29" name="Picture 28" descr="abstract_green_curve_vector_background_267664.jpg"/>
          <p:cNvPicPr>
            <a:picLocks noGrp="1" noChangeAspect="1"/>
          </p:cNvPicPr>
          <p:nvPr isPhoto="1"/>
        </p:nvPicPr>
        <p:blipFill>
          <a:blip r:embed="rId3" cstate="print">
            <a:lum/>
          </a:blip>
          <a:stretch>
            <a:fillRect/>
          </a:stretch>
        </p:blipFill>
        <p:spPr>
          <a:xfrm>
            <a:off x="0" y="3962400"/>
            <a:ext cx="6927244" cy="6553200"/>
          </a:xfrm>
          <a:prstGeom prst="rect">
            <a:avLst/>
          </a:prstGeom>
          <a:noFill/>
          <a:ln>
            <a:noFill/>
          </a:ln>
          <a:effectLst>
            <a:softEdge rad="635000"/>
          </a:effectLst>
        </p:spPr>
      </p:pic>
      <p:sp>
        <p:nvSpPr>
          <p:cNvPr id="9" name="TextBox 8"/>
          <p:cNvSpPr txBox="1"/>
          <p:nvPr/>
        </p:nvSpPr>
        <p:spPr>
          <a:xfrm>
            <a:off x="304800" y="5791200"/>
            <a:ext cx="3810000" cy="707886"/>
          </a:xfrm>
          <a:prstGeom prst="rect">
            <a:avLst/>
          </a:prstGeom>
          <a:noFill/>
        </p:spPr>
        <p:txBody>
          <a:bodyPr wrap="square" rtlCol="0">
            <a:spAutoFit/>
          </a:bodyPr>
          <a:lstStyle/>
          <a:p>
            <a:r>
              <a:rPr lang="en-US" sz="1000" dirty="0" smtClean="0">
                <a:latin typeface="Century Gothic" pitchFamily="34" charset="0"/>
              </a:rPr>
              <a:t>Personnel with 2-3 years experience in Metrological or inspection sectors and quality groups from Engineering Industries, process control &amp; instrumentation and other related areas can participate.</a:t>
            </a:r>
            <a:endParaRPr lang="en-US" sz="1000" dirty="0">
              <a:latin typeface="Century Gothic" pitchFamily="34" charset="0"/>
            </a:endParaRPr>
          </a:p>
        </p:txBody>
      </p:sp>
      <p:sp>
        <p:nvSpPr>
          <p:cNvPr id="20" name="TextBox 19"/>
          <p:cNvSpPr txBox="1"/>
          <p:nvPr/>
        </p:nvSpPr>
        <p:spPr>
          <a:xfrm>
            <a:off x="304800" y="5334000"/>
            <a:ext cx="2362200" cy="400110"/>
          </a:xfrm>
          <a:prstGeom prst="rect">
            <a:avLst/>
          </a:prstGeom>
          <a:noFill/>
        </p:spPr>
        <p:txBody>
          <a:bodyPr wrap="square" rtlCol="0">
            <a:spAutoFit/>
            <a:scene3d>
              <a:camera prst="orthographicFront"/>
              <a:lightRig rig="flat" dir="tl"/>
            </a:scene3d>
            <a:sp3d extrusionH="57150" contourW="12700">
              <a:bevelT w="25400" h="25400" prst="angle"/>
              <a:bevelB w="38100" h="38100" prst="angle"/>
              <a:extrusionClr>
                <a:srgbClr val="FF3399"/>
              </a:extrusionClr>
              <a:contourClr>
                <a:srgbClr val="FF6600"/>
              </a:contourClr>
            </a:sp3d>
          </a:bodyPr>
          <a:lstStyle/>
          <a:p>
            <a:r>
              <a:rPr lang="en-US" sz="2000" b="1" dirty="0" smtClean="0">
                <a:solidFill>
                  <a:srgbClr val="FF0066"/>
                </a:solidFill>
                <a:latin typeface="Century Gothic" pitchFamily="34" charset="0"/>
                <a:ea typeface="Arial Unicode MS" pitchFamily="34" charset="-128"/>
                <a:cs typeface="Arial Unicode MS" pitchFamily="34" charset="-128"/>
              </a:rPr>
              <a:t>Target Group</a:t>
            </a:r>
          </a:p>
        </p:txBody>
      </p:sp>
      <p:pic>
        <p:nvPicPr>
          <p:cNvPr id="28" name="Picture 27" descr="FCRI-Electronics &amp; instrumentaiton.jpg"/>
          <p:cNvPicPr>
            <a:picLocks noGrp="1" noChangeAspect="1"/>
          </p:cNvPicPr>
          <p:nvPr isPhoto="1"/>
        </p:nvPicPr>
        <p:blipFill>
          <a:blip r:embed="rId4" cstate="print"/>
          <a:stretch>
            <a:fillRect/>
          </a:stretch>
        </p:blipFill>
        <p:spPr>
          <a:xfrm>
            <a:off x="5105400" y="1905000"/>
            <a:ext cx="1600200" cy="10668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softEdge rad="127000"/>
          </a:effectLst>
        </p:spPr>
      </p:pic>
      <p:sp>
        <p:nvSpPr>
          <p:cNvPr id="12" name="TextBox 11"/>
          <p:cNvSpPr txBox="1"/>
          <p:nvPr/>
        </p:nvSpPr>
        <p:spPr>
          <a:xfrm>
            <a:off x="0" y="6553200"/>
            <a:ext cx="2895600" cy="461665"/>
          </a:xfrm>
          <a:prstGeom prst="rect">
            <a:avLst/>
          </a:prstGeom>
          <a:noFill/>
        </p:spPr>
        <p:txBody>
          <a:bodyPr wrap="square" rtlCol="0">
            <a:spAutoFit/>
          </a:bodyPr>
          <a:lstStyle/>
          <a:p>
            <a:r>
              <a:rPr lang="en-US" sz="2400" b="1" dirty="0" smtClean="0">
                <a:effectLst>
                  <a:outerShdw blurRad="38100" dist="38100" dir="2700000" algn="tl">
                    <a:srgbClr val="000000">
                      <a:alpha val="43137"/>
                    </a:srgbClr>
                  </a:outerShdw>
                </a:effectLst>
                <a:latin typeface="Georgia" pitchFamily="18" charset="0"/>
              </a:rPr>
              <a:t>   </a:t>
            </a:r>
            <a:r>
              <a:rPr lang="en-US" sz="2400" b="1" dirty="0" smtClean="0">
                <a:solidFill>
                  <a:srgbClr val="FF0000"/>
                </a:solidFill>
                <a:effectLst>
                  <a:outerShdw blurRad="38100" dist="38100" dir="2700000" algn="tl">
                    <a:srgbClr val="000000">
                      <a:alpha val="43137"/>
                    </a:srgbClr>
                  </a:outerShdw>
                </a:effectLst>
                <a:latin typeface="Georgia" pitchFamily="18" charset="0"/>
              </a:rPr>
              <a:t>Fees</a:t>
            </a:r>
          </a:p>
        </p:txBody>
      </p:sp>
      <p:pic>
        <p:nvPicPr>
          <p:cNvPr id="17" name="Picture 16" descr="Picture 227.jpg"/>
          <p:cNvPicPr>
            <a:picLocks noChangeAspect="1"/>
          </p:cNvPicPr>
          <p:nvPr/>
        </p:nvPicPr>
        <p:blipFill>
          <a:blip r:embed="rId5" cstate="print"/>
          <a:stretch>
            <a:fillRect/>
          </a:stretch>
        </p:blipFill>
        <p:spPr>
          <a:xfrm>
            <a:off x="4267200" y="4572000"/>
            <a:ext cx="2387600" cy="3581400"/>
          </a:xfrm>
          <a:prstGeom prst="rect">
            <a:avLst/>
          </a:prstGeom>
          <a:blipFill>
            <a:blip r:embed="rId5" cstate="print"/>
            <a:stretch>
              <a:fillRect/>
            </a:stretch>
          </a:blipFill>
          <a:ln w="88900" cap="sq">
            <a:solidFill>
              <a:srgbClr val="FFC000"/>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3" name="TextBox 12"/>
          <p:cNvSpPr txBox="1"/>
          <p:nvPr/>
        </p:nvSpPr>
        <p:spPr>
          <a:xfrm>
            <a:off x="152400" y="7010400"/>
            <a:ext cx="3124200" cy="2785378"/>
          </a:xfrm>
          <a:prstGeom prst="rect">
            <a:avLst/>
          </a:prstGeom>
          <a:solidFill>
            <a:schemeClr val="bg1">
              <a:alpha val="80000"/>
            </a:schemeClr>
          </a:solidFill>
          <a:effectLst>
            <a:softEdge rad="127000"/>
          </a:effectLst>
        </p:spPr>
        <p:txBody>
          <a:bodyPr wrap="square" rtlCol="0">
            <a:spAutoFit/>
          </a:bodyPr>
          <a:lstStyle/>
          <a:p>
            <a:r>
              <a:rPr lang="en-US" sz="1100" b="1" dirty="0" smtClean="0">
                <a:solidFill>
                  <a:srgbClr val="FF0066"/>
                </a:solidFill>
                <a:latin typeface="Century Gothic" pitchFamily="34" charset="0"/>
              </a:rPr>
              <a:t>Fees (Non Residential) </a:t>
            </a:r>
            <a:r>
              <a:rPr lang="en-US" sz="900" dirty="0" smtClean="0">
                <a:latin typeface="Century Gothic" pitchFamily="34" charset="0"/>
              </a:rPr>
              <a:t>	    </a:t>
            </a:r>
          </a:p>
          <a:p>
            <a:r>
              <a:rPr lang="en-US" sz="1000" dirty="0" smtClean="0">
                <a:latin typeface="Century Gothic" pitchFamily="34" charset="0"/>
              </a:rPr>
              <a:t>For Participants working in India :         </a:t>
            </a:r>
          </a:p>
          <a:p>
            <a:r>
              <a:rPr lang="en-US" sz="1000" b="1" dirty="0" smtClean="0">
                <a:latin typeface="Century Gothic" pitchFamily="34" charset="0"/>
              </a:rPr>
              <a:t>Rs. 15,435/- + 18% GST Rs.2,778/- Total Rs. 18,213/- per participant </a:t>
            </a:r>
          </a:p>
          <a:p>
            <a:r>
              <a:rPr lang="en-US" sz="1000" dirty="0" smtClean="0">
                <a:latin typeface="Century Gothic" pitchFamily="34" charset="0"/>
              </a:rPr>
              <a:t> </a:t>
            </a:r>
          </a:p>
          <a:p>
            <a:r>
              <a:rPr lang="en-US" sz="1000" dirty="0" smtClean="0">
                <a:latin typeface="Century Gothic" pitchFamily="34" charset="0"/>
              </a:rPr>
              <a:t>For Participants from abroad: US $ 908 + GST 18 % + Charge Us $ 20 = Total US $ 1,091/- per foreign participant. </a:t>
            </a:r>
          </a:p>
          <a:p>
            <a:r>
              <a:rPr lang="en-US" sz="1000" b="1" dirty="0" smtClean="0">
                <a:solidFill>
                  <a:srgbClr val="0000FF"/>
                </a:solidFill>
                <a:latin typeface="Century Gothic" pitchFamily="34" charset="0"/>
              </a:rPr>
              <a:t>we accept e-payment only </a:t>
            </a:r>
          </a:p>
          <a:p>
            <a:r>
              <a:rPr lang="en-US" sz="1000" b="1" dirty="0" smtClean="0">
                <a:solidFill>
                  <a:srgbClr val="0000FF"/>
                </a:solidFill>
              </a:rPr>
              <a:t>Bank Details  : State Bank of India(SME Branch) </a:t>
            </a:r>
            <a:r>
              <a:rPr lang="en-US" sz="1000" b="1" dirty="0" err="1" smtClean="0">
                <a:solidFill>
                  <a:srgbClr val="0000FF"/>
                </a:solidFill>
              </a:rPr>
              <a:t>Kanjikode</a:t>
            </a:r>
            <a:r>
              <a:rPr lang="en-US" sz="1000" b="1" dirty="0" smtClean="0">
                <a:solidFill>
                  <a:srgbClr val="0000FF"/>
                </a:solidFill>
              </a:rPr>
              <a:t> west,  </a:t>
            </a:r>
            <a:r>
              <a:rPr lang="en-US" sz="1000" b="1" dirty="0" err="1" smtClean="0">
                <a:solidFill>
                  <a:srgbClr val="0000FF"/>
                </a:solidFill>
              </a:rPr>
              <a:t>Palakkad</a:t>
            </a:r>
            <a:r>
              <a:rPr lang="en-US" sz="1000" b="1" dirty="0" smtClean="0">
                <a:solidFill>
                  <a:srgbClr val="0000FF"/>
                </a:solidFill>
              </a:rPr>
              <a:t> - 678 623 </a:t>
            </a:r>
          </a:p>
          <a:p>
            <a:r>
              <a:rPr lang="en-US" sz="1000" b="1" dirty="0" smtClean="0">
                <a:solidFill>
                  <a:srgbClr val="0000FF"/>
                </a:solidFill>
              </a:rPr>
              <a:t>Account Name : Fluid Control Research Institute</a:t>
            </a:r>
          </a:p>
          <a:p>
            <a:r>
              <a:rPr lang="en-US" sz="1000" b="1" dirty="0" smtClean="0">
                <a:solidFill>
                  <a:srgbClr val="0000FF"/>
                </a:solidFill>
              </a:rPr>
              <a:t>Account No.      : 10258760349   &amp;  IFSC Code : SBIN0006640</a:t>
            </a:r>
          </a:p>
          <a:p>
            <a:endParaRPr lang="en-US" sz="800" b="1" dirty="0" smtClean="0">
              <a:solidFill>
                <a:srgbClr val="0000FF"/>
              </a:solidFill>
              <a:latin typeface="Book Antiqua" pitchFamily="18" charset="0"/>
            </a:endParaRPr>
          </a:p>
          <a:p>
            <a:r>
              <a:rPr lang="en-US" sz="800" b="1" dirty="0" smtClean="0">
                <a:solidFill>
                  <a:srgbClr val="0000FF"/>
                </a:solidFill>
                <a:latin typeface="Book Antiqua" pitchFamily="18" charset="0"/>
              </a:rPr>
              <a:t>Please  email   GST  identification  number , invoice  address  and  e-payment details  to  training@fcriindia.com</a:t>
            </a:r>
          </a:p>
          <a:p>
            <a:endParaRPr lang="en-US" sz="1000" b="1" dirty="0" smtClean="0">
              <a:solidFill>
                <a:srgbClr val="FF0000"/>
              </a:solidFill>
              <a:latin typeface="Century Gothic" pitchFamily="34" charset="0"/>
            </a:endParaRPr>
          </a:p>
        </p:txBody>
      </p:sp>
      <p:sp>
        <p:nvSpPr>
          <p:cNvPr id="5" name="TextBox 4"/>
          <p:cNvSpPr txBox="1"/>
          <p:nvPr/>
        </p:nvSpPr>
        <p:spPr>
          <a:xfrm>
            <a:off x="381000" y="2438400"/>
            <a:ext cx="5867400" cy="1785104"/>
          </a:xfrm>
          <a:prstGeom prst="rect">
            <a:avLst/>
          </a:prstGeom>
          <a:noFill/>
        </p:spPr>
        <p:txBody>
          <a:bodyPr wrap="square" rtlCol="0">
            <a:spAutoFit/>
          </a:bodyPr>
          <a:lstStyle/>
          <a:p>
            <a:pPr marL="114300" indent="-114300" algn="just">
              <a:buFont typeface="Wingdings" pitchFamily="2" charset="2"/>
              <a:buChar char="§"/>
            </a:pPr>
            <a:r>
              <a:rPr lang="en-US" sz="1000" dirty="0" smtClean="0">
                <a:latin typeface="Century Gothic" pitchFamily="34" charset="0"/>
              </a:rPr>
              <a:t>Basics of Measurement and Calibration</a:t>
            </a:r>
          </a:p>
          <a:p>
            <a:pPr marL="114300" indent="-114300" algn="just">
              <a:buFont typeface="Wingdings" pitchFamily="2" charset="2"/>
              <a:buChar char="§"/>
            </a:pPr>
            <a:r>
              <a:rPr lang="en-US" sz="1000" dirty="0" smtClean="0">
                <a:latin typeface="Century Gothic" pitchFamily="34" charset="0"/>
              </a:rPr>
              <a:t>Dimensional metrology – Precision Measurement / calibration Techniques</a:t>
            </a:r>
          </a:p>
          <a:p>
            <a:pPr marL="114300" indent="-114300" algn="just">
              <a:buFont typeface="Wingdings" pitchFamily="2" charset="2"/>
              <a:buChar char="§"/>
            </a:pPr>
            <a:r>
              <a:rPr lang="en-US" sz="1000" dirty="0" smtClean="0">
                <a:latin typeface="Century Gothic" pitchFamily="34" charset="0"/>
              </a:rPr>
              <a:t>Mass  metrology (Mass, Density, Volume etc) and Calibration Techniques </a:t>
            </a:r>
          </a:p>
          <a:p>
            <a:pPr marL="114300" indent="-114300" algn="just">
              <a:buFont typeface="Wingdings" pitchFamily="2" charset="2"/>
              <a:buChar char="§"/>
            </a:pPr>
            <a:r>
              <a:rPr lang="en-US" sz="1000" dirty="0" smtClean="0">
                <a:latin typeface="Century Gothic" pitchFamily="34" charset="0"/>
              </a:rPr>
              <a:t>Pressure Metrology and Calibration of Pressure measuring instruments </a:t>
            </a:r>
          </a:p>
          <a:p>
            <a:pPr marL="114300" indent="-114300">
              <a:buFont typeface="Arial" pitchFamily="34" charset="0"/>
              <a:buChar char="•"/>
            </a:pPr>
            <a:r>
              <a:rPr lang="en-US" sz="1000" dirty="0" smtClean="0">
                <a:latin typeface="Century Gothic" pitchFamily="34" charset="0"/>
              </a:rPr>
              <a:t>Thermometry and Calibration   .  Transducers, transmitters and calibration techniques</a:t>
            </a:r>
          </a:p>
          <a:p>
            <a:pPr marL="114300" indent="-114300" algn="just">
              <a:buFont typeface="Wingdings" pitchFamily="2" charset="2"/>
              <a:buChar char="§"/>
            </a:pPr>
            <a:r>
              <a:rPr lang="en-US" sz="1000" dirty="0" smtClean="0">
                <a:latin typeface="Century Gothic" pitchFamily="34" charset="0"/>
              </a:rPr>
              <a:t>Laboratory Accreditation as per NABL Norms . Traceability and inter – comparison Campaigns </a:t>
            </a:r>
          </a:p>
          <a:p>
            <a:pPr marL="114300" indent="-114300" algn="just">
              <a:buFont typeface="Wingdings" pitchFamily="2" charset="2"/>
              <a:buChar char="§"/>
            </a:pPr>
            <a:r>
              <a:rPr lang="en-US" sz="1000" dirty="0" smtClean="0">
                <a:latin typeface="Century Gothic" pitchFamily="34" charset="0"/>
              </a:rPr>
              <a:t>Traceability and inter-comparison campaigns</a:t>
            </a:r>
          </a:p>
          <a:p>
            <a:pPr marL="114300" indent="-114300" algn="just">
              <a:buFont typeface="Wingdings" pitchFamily="2" charset="2"/>
              <a:buChar char="§"/>
            </a:pPr>
            <a:r>
              <a:rPr lang="en-US" sz="1000" dirty="0" smtClean="0">
                <a:latin typeface="Century Gothic" pitchFamily="34" charset="0"/>
              </a:rPr>
              <a:t>Quality Standards and relevance of calibration</a:t>
            </a:r>
          </a:p>
          <a:p>
            <a:pPr marL="114300" indent="-114300" algn="just">
              <a:buFont typeface="Wingdings" pitchFamily="2" charset="2"/>
              <a:buChar char="§"/>
            </a:pPr>
            <a:r>
              <a:rPr lang="en-US" sz="1000" dirty="0" smtClean="0">
                <a:latin typeface="Century Gothic" pitchFamily="34" charset="0"/>
              </a:rPr>
              <a:t>Assessment of uncertainty of Measurements for Laboratory Environs</a:t>
            </a:r>
          </a:p>
          <a:p>
            <a:pPr marL="114300" indent="-114300" algn="just">
              <a:buFont typeface="Wingdings" pitchFamily="2" charset="2"/>
              <a:buChar char="§"/>
            </a:pPr>
            <a:r>
              <a:rPr lang="en-US" sz="1000" dirty="0" smtClean="0">
                <a:latin typeface="Century Gothic" pitchFamily="34" charset="0"/>
              </a:rPr>
              <a:t>Uncertainty Estimation – Case studies </a:t>
            </a:r>
            <a:endParaRPr lang="en-US" sz="1000" dirty="0">
              <a:latin typeface="Century Gothic" pitchFamily="34" charset="0"/>
            </a:endParaRPr>
          </a:p>
        </p:txBody>
      </p:sp>
      <p:sp>
        <p:nvSpPr>
          <p:cNvPr id="21" name="TextBox 20"/>
          <p:cNvSpPr txBox="1"/>
          <p:nvPr/>
        </p:nvSpPr>
        <p:spPr>
          <a:xfrm>
            <a:off x="228600" y="4343400"/>
            <a:ext cx="3962400" cy="400110"/>
          </a:xfrm>
          <a:prstGeom prst="rect">
            <a:avLst/>
          </a:prstGeom>
          <a:noFill/>
        </p:spPr>
        <p:txBody>
          <a:bodyPr wrap="square" rtlCol="0">
            <a:spAutoFit/>
            <a:scene3d>
              <a:camera prst="orthographicFront"/>
              <a:lightRig rig="flat" dir="tl"/>
            </a:scene3d>
            <a:sp3d extrusionH="57150" contourW="12700">
              <a:bevelT w="25400" h="25400" prst="angle"/>
              <a:bevelB w="38100" h="38100" prst="angle"/>
              <a:extrusionClr>
                <a:srgbClr val="FF3399"/>
              </a:extrusionClr>
              <a:contourClr>
                <a:srgbClr val="FF6600"/>
              </a:contourClr>
            </a:sp3d>
          </a:bodyPr>
          <a:lstStyle/>
          <a:p>
            <a:r>
              <a:rPr lang="en-US" sz="2000" b="1" dirty="0" smtClean="0">
                <a:solidFill>
                  <a:srgbClr val="FF0066"/>
                </a:solidFill>
                <a:latin typeface="Century Gothic" pitchFamily="34" charset="0"/>
                <a:ea typeface="Arial Unicode MS" pitchFamily="34" charset="-128"/>
                <a:cs typeface="Arial Unicode MS" pitchFamily="34" charset="-128"/>
              </a:rPr>
              <a:t>General Information</a:t>
            </a:r>
          </a:p>
        </p:txBody>
      </p:sp>
      <p:sp>
        <p:nvSpPr>
          <p:cNvPr id="11" name="TextBox 10"/>
          <p:cNvSpPr txBox="1"/>
          <p:nvPr/>
        </p:nvSpPr>
        <p:spPr>
          <a:xfrm>
            <a:off x="457200" y="4724400"/>
            <a:ext cx="3581400" cy="400110"/>
          </a:xfrm>
          <a:prstGeom prst="rect">
            <a:avLst/>
          </a:prstGeom>
          <a:noFill/>
        </p:spPr>
        <p:txBody>
          <a:bodyPr wrap="square" rtlCol="0">
            <a:spAutoFit/>
          </a:bodyPr>
          <a:lstStyle/>
          <a:p>
            <a:pPr defTabSz="742950">
              <a:tabLst>
                <a:tab pos="1028700" algn="l"/>
                <a:tab pos="1371600" algn="l"/>
              </a:tabLst>
            </a:pPr>
            <a:r>
              <a:rPr lang="en-US" sz="1000" dirty="0" smtClean="0">
                <a:latin typeface="Century Gothic" pitchFamily="34" charset="0"/>
              </a:rPr>
              <a:t>Venue	:	FCRI, Kanjikode West, Palakkad</a:t>
            </a:r>
          </a:p>
          <a:p>
            <a:pPr algn="just">
              <a:tabLst>
                <a:tab pos="1028700" algn="l"/>
                <a:tab pos="1371600" algn="l"/>
                <a:tab pos="1828800" algn="l"/>
              </a:tabLst>
            </a:pPr>
            <a:r>
              <a:rPr lang="en-US" sz="1000" dirty="0" smtClean="0">
                <a:latin typeface="Century Gothic" pitchFamily="34" charset="0"/>
              </a:rPr>
              <a:t>Course Timings	:	9.30 a.m. to 5.30 p.m.</a:t>
            </a:r>
            <a:endParaRPr lang="en-US" sz="1000" dirty="0">
              <a:latin typeface="Century Gothic" pitchFamily="34" charset="0"/>
            </a:endParaRPr>
          </a:p>
        </p:txBody>
      </p:sp>
      <p:sp>
        <p:nvSpPr>
          <p:cNvPr id="25" name="16-Point Star 24"/>
          <p:cNvSpPr/>
          <p:nvPr/>
        </p:nvSpPr>
        <p:spPr>
          <a:xfrm>
            <a:off x="3505200" y="8382000"/>
            <a:ext cx="1752600" cy="1371600"/>
          </a:xfrm>
          <a:prstGeom prst="star16">
            <a:avLst/>
          </a:prstGeom>
          <a:solidFill>
            <a:srgbClr val="92D050"/>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b="1" dirty="0" smtClean="0">
                <a:solidFill>
                  <a:schemeClr val="tx1"/>
                </a:solidFill>
              </a:rPr>
              <a:t>*10% Discounts for nominating 5 or more participants from same </a:t>
            </a:r>
            <a:r>
              <a:rPr lang="en-US" sz="900" b="1" dirty="0" err="1" smtClean="0">
                <a:solidFill>
                  <a:schemeClr val="tx1"/>
                </a:solidFill>
              </a:rPr>
              <a:t>organisation</a:t>
            </a:r>
            <a:r>
              <a:rPr lang="en-US" sz="900" b="1" dirty="0" smtClean="0">
                <a:solidFill>
                  <a:schemeClr val="tx1"/>
                </a:solidFill>
              </a:rPr>
              <a:t> </a:t>
            </a:r>
            <a:endParaRPr lang="en-US" sz="900" b="1"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p="http://schemas.openxmlformats.org/presentationml/2006/main" xmlns:a="http://schemas.openxmlformats.org/drawingml/2006/main" xmlns:r="http://schemas.openxmlformats.org/officeDocument/2006/relationships">
  <p:cSld>
    <p:bg>
      <p:bgPr>
        <a:gradFill flip="none" rotWithShape="1">
          <a:gsLst>
            <a:gs pos="0">
              <a:srgbClr val="9FE6FF"/>
            </a:gs>
            <a:gs pos="50000">
              <a:srgbClr val="9CB86E"/>
            </a:gs>
            <a:gs pos="100000">
              <a:srgbClr val="156B13"/>
            </a:gs>
          </a:gsLst>
          <a:lin ang="17400000" scaled="0"/>
          <a:tileRect/>
        </a:gradFill>
        <a:effectLst/>
      </p:bgPr>
    </p:bg>
    <p:spTree>
      <p:nvGrpSpPr>
        <p:cNvPr id="1" name=""/>
        <p:cNvGrpSpPr/>
        <p:nvPr/>
      </p:nvGrpSpPr>
      <p:grpSpPr>
        <a:xfrm>
          <a:off x="0" y="0"/>
          <a:ext cx="0" cy="0"/>
          <a:chOff x="0" y="0"/>
          <a:chExt cx="0" cy="0"/>
        </a:xfrm>
      </p:grpSpPr>
      <p:graphicFrame>
        <p:nvGraphicFramePr>
          <p:cNvPr id="7" name="Table 6"/>
          <p:cNvGraphicFramePr>
            <a:graphicFrameLocks noGrp="1"/>
          </p:cNvGraphicFramePr>
          <p:nvPr/>
        </p:nvGraphicFramePr>
        <p:xfrm>
          <a:off x="304800" y="3417919"/>
          <a:ext cx="6248400" cy="2479522"/>
        </p:xfrm>
        <a:graphic>
          <a:graphicData uri="http://schemas.openxmlformats.org/drawingml/2006/table">
            <a:tbl>
              <a:tblPr>
                <a:tableStyleId>{5940675A-B579-460E-94D1-54222C63F5DA}</a:tableStyleId>
              </a:tblPr>
              <a:tblGrid>
                <a:gridCol w="2638020"/>
                <a:gridCol w="3610380"/>
              </a:tblGrid>
              <a:tr h="392081">
                <a:tc>
                  <a:txBody>
                    <a:bodyPr/>
                    <a:lstStyle/>
                    <a:p>
                      <a:pPr algn="ctr" marL="0" marR="0">
                        <a:lnSpc>
                          <a:spcPct val="115000"/>
                        </a:lnSpc>
                        <a:spcBef>
                          <a:spcPts val="0"/>
                        </a:spcBef>
                        <a:spcAft>
                          <a:spcPts val="0"/>
                        </a:spcAft>
                      </a:pPr>
                      <a:r>
                        <a:rPr b="1" dirty="0" lang="en-US" smtClean="0" sz="1050">
                          <a:solidFill>
                            <a:schemeClr val="bg1"/>
                          </a:solidFill>
                          <a:latin charset="0" pitchFamily="34" typeface="Century Gothic"/>
                        </a:rPr>
                        <a:t>Agency</a:t>
                      </a:r>
                      <a:endParaRPr b="1" dirty="0" lang="en-US" sz="1050">
                        <a:solidFill>
                          <a:schemeClr val="bg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0066"/>
                    </a:solidFill>
                  </a:tcPr>
                </a:tc>
                <a:tc>
                  <a:txBody>
                    <a:bodyPr/>
                    <a:lstStyle/>
                    <a:p>
                      <a:pPr algn="ctr" marL="0" marR="0">
                        <a:lnSpc>
                          <a:spcPct val="115000"/>
                        </a:lnSpc>
                        <a:spcBef>
                          <a:spcPts val="0"/>
                        </a:spcBef>
                        <a:spcAft>
                          <a:spcPts val="0"/>
                        </a:spcAft>
                      </a:pPr>
                      <a:r>
                        <a:rPr b="1" dirty="0" lang="en-US" smtClean="0" sz="1050">
                          <a:solidFill>
                            <a:schemeClr val="bg1"/>
                          </a:solidFill>
                          <a:latin charset="0" pitchFamily="34" typeface="Century Gothic"/>
                        </a:rPr>
                        <a:t>Category</a:t>
                      </a:r>
                      <a:endParaRPr b="1" dirty="0" lang="en-US" sz="1050">
                        <a:solidFill>
                          <a:schemeClr val="bg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0066"/>
                    </a:solidFill>
                  </a:tcPr>
                </a:tc>
              </a:tr>
              <a:tr h="41792">
                <a:tc>
                  <a:txBody>
                    <a:bodyPr/>
                    <a:lstStyle/>
                    <a:p>
                      <a:pPr algn="l" marL="0" marR="0">
                        <a:lnSpc>
                          <a:spcPct val="115000"/>
                        </a:lnSpc>
                        <a:spcBef>
                          <a:spcPts val="0"/>
                        </a:spcBef>
                        <a:spcAft>
                          <a:spcPts val="0"/>
                        </a:spcAft>
                      </a:pPr>
                      <a:r>
                        <a:rPr dirty="0" lang="en-US" smtClean="0" sz="700">
                          <a:latin charset="0" pitchFamily="34" typeface="Century Gothic"/>
                        </a:rPr>
                        <a:t>National </a:t>
                      </a:r>
                      <a:r>
                        <a:rPr dirty="0" lang="en-US" sz="700">
                          <a:latin charset="0" pitchFamily="34" typeface="Century Gothic"/>
                        </a:rPr>
                        <a:t>Accreditation Board for Testing and Calibration Laboratories (NABL)</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c>
                  <a:txBody>
                    <a:bodyPr/>
                    <a:lstStyle/>
                    <a:p>
                      <a:pPr algn="l" marL="0" marR="0">
                        <a:lnSpc>
                          <a:spcPct val="115000"/>
                        </a:lnSpc>
                        <a:spcBef>
                          <a:spcPts val="0"/>
                        </a:spcBef>
                        <a:spcAft>
                          <a:spcPts val="0"/>
                        </a:spcAft>
                      </a:pPr>
                      <a:r>
                        <a:rPr dirty="0" lang="en-US" smtClean="0" sz="700">
                          <a:latin charset="0" pitchFamily="34" typeface="Century Gothic"/>
                        </a:rPr>
                        <a:t>Calibration/Testing </a:t>
                      </a:r>
                      <a:r>
                        <a:rPr dirty="0" lang="en-US" sz="700">
                          <a:latin charset="0" pitchFamily="34" typeface="Century Gothic"/>
                        </a:rPr>
                        <a:t>of Flow Products, Mechanical Measurements Thermal Calibration, Electro Technical Calibration</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r>
              <a:tr h="27434">
                <a:tc>
                  <a:txBody>
                    <a:bodyPr/>
                    <a:lstStyle/>
                    <a:p>
                      <a:pPr algn="l" marL="0" marR="0">
                        <a:lnSpc>
                          <a:spcPct val="115000"/>
                        </a:lnSpc>
                        <a:spcBef>
                          <a:spcPts val="0"/>
                        </a:spcBef>
                        <a:spcAft>
                          <a:spcPts val="0"/>
                        </a:spcAft>
                      </a:pPr>
                      <a:r>
                        <a:rPr dirty="0" lang="en-US" smtClean="0" sz="700">
                          <a:latin charset="0" pitchFamily="34" typeface="Century Gothic"/>
                        </a:rPr>
                        <a:t>Netherlands </a:t>
                      </a:r>
                      <a:r>
                        <a:rPr dirty="0" lang="en-US" sz="700">
                          <a:latin charset="0" pitchFamily="34" typeface="Century Gothic"/>
                        </a:rPr>
                        <a:t>Measurement Institute (NMI)</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c>
                  <a:txBody>
                    <a:bodyPr/>
                    <a:lstStyle/>
                    <a:p>
                      <a:pPr algn="l" marL="0" marR="0">
                        <a:lnSpc>
                          <a:spcPct val="115000"/>
                        </a:lnSpc>
                        <a:spcBef>
                          <a:spcPts val="0"/>
                        </a:spcBef>
                        <a:spcAft>
                          <a:spcPts val="0"/>
                        </a:spcAft>
                      </a:pPr>
                      <a:r>
                        <a:rPr dirty="0" lang="en-US" smtClean="0" sz="700">
                          <a:latin charset="0" pitchFamily="34" typeface="Century Gothic"/>
                        </a:rPr>
                        <a:t>CLATF </a:t>
                      </a:r>
                      <a:r>
                        <a:rPr dirty="0" lang="en-US" sz="700">
                          <a:latin charset="0" pitchFamily="34" typeface="Century Gothic"/>
                        </a:rPr>
                        <a:t>(20 Bar, 400 m</a:t>
                      </a:r>
                      <a:r>
                        <a:rPr baseline="30000" dirty="0" lang="en-US" sz="700">
                          <a:latin charset="0" pitchFamily="34" typeface="Century Gothic"/>
                        </a:rPr>
                        <a:t>3</a:t>
                      </a:r>
                      <a:r>
                        <a:rPr dirty="0" lang="en-US" sz="700">
                          <a:latin charset="0" pitchFamily="34" typeface="Century Gothic"/>
                        </a:rPr>
                        <a:t>/h) of FCRI complies with the criteria for Calibration Laboratories as per ISO/IEC 17025</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r>
              <a:tr h="0">
                <a:tc>
                  <a:txBody>
                    <a:bodyPr/>
                    <a:lstStyle/>
                    <a:p>
                      <a:pPr algn="l" marL="0" marR="0">
                        <a:lnSpc>
                          <a:spcPct val="115000"/>
                        </a:lnSpc>
                        <a:spcBef>
                          <a:spcPts val="0"/>
                        </a:spcBef>
                        <a:spcAft>
                          <a:spcPts val="0"/>
                        </a:spcAft>
                      </a:pPr>
                      <a:r>
                        <a:rPr dirty="0" lang="en-US" smtClean="0" sz="700">
                          <a:latin charset="0" pitchFamily="34" typeface="Century Gothic"/>
                        </a:rPr>
                        <a:t>Department </a:t>
                      </a:r>
                      <a:r>
                        <a:rPr dirty="0" lang="en-US" sz="700">
                          <a:latin charset="0" pitchFamily="34" typeface="Century Gothic"/>
                        </a:rPr>
                        <a:t>of Science &amp; Technology</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c>
                  <a:txBody>
                    <a:bodyPr/>
                    <a:lstStyle/>
                    <a:p>
                      <a:pPr algn="l" marL="0" marR="0">
                        <a:lnSpc>
                          <a:spcPct val="115000"/>
                        </a:lnSpc>
                        <a:spcBef>
                          <a:spcPts val="0"/>
                        </a:spcBef>
                        <a:spcAft>
                          <a:spcPts val="0"/>
                        </a:spcAft>
                      </a:pPr>
                      <a:r>
                        <a:rPr dirty="0" lang="en-US" smtClean="0" sz="700">
                          <a:latin charset="0" pitchFamily="34" typeface="Century Gothic"/>
                        </a:rPr>
                        <a:t>Recognized </a:t>
                      </a:r>
                      <a:r>
                        <a:rPr dirty="0" lang="en-US" sz="700">
                          <a:latin charset="0" pitchFamily="34" typeface="Century Gothic"/>
                        </a:rPr>
                        <a:t>R&amp;D Institute</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r>
              <a:tr h="27434">
                <a:tc>
                  <a:txBody>
                    <a:bodyPr/>
                    <a:lstStyle/>
                    <a:p>
                      <a:pPr algn="l" marL="0" marR="0">
                        <a:lnSpc>
                          <a:spcPct val="115000"/>
                        </a:lnSpc>
                        <a:spcBef>
                          <a:spcPts val="0"/>
                        </a:spcBef>
                        <a:spcAft>
                          <a:spcPts val="0"/>
                        </a:spcAft>
                      </a:pPr>
                      <a:r>
                        <a:rPr dirty="0" lang="en-US" smtClean="0" sz="700">
                          <a:latin charset="0" pitchFamily="34" typeface="Century Gothic"/>
                        </a:rPr>
                        <a:t>Department </a:t>
                      </a:r>
                      <a:r>
                        <a:rPr dirty="0" lang="en-US" sz="700">
                          <a:latin charset="0" pitchFamily="34" typeface="Century Gothic"/>
                        </a:rPr>
                        <a:t>of Weights &amp; Measures</a:t>
                      </a:r>
                    </a:p>
                    <a:p>
                      <a:pPr algn="l" marL="0" marR="0">
                        <a:lnSpc>
                          <a:spcPct val="115000"/>
                        </a:lnSpc>
                        <a:spcBef>
                          <a:spcPts val="0"/>
                        </a:spcBef>
                        <a:spcAft>
                          <a:spcPts val="0"/>
                        </a:spcAft>
                      </a:pPr>
                      <a:r>
                        <a:rPr dirty="0" lang="en-US" sz="700">
                          <a:latin charset="0" pitchFamily="34" typeface="Century Gothic"/>
                        </a:rPr>
                        <a:t>(Ministry of Civil Supplies)</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c>
                  <a:txBody>
                    <a:bodyPr/>
                    <a:lstStyle/>
                    <a:p>
                      <a:pPr algn="l" marL="0" marR="0">
                        <a:lnSpc>
                          <a:spcPct val="115000"/>
                        </a:lnSpc>
                        <a:spcBef>
                          <a:spcPts val="0"/>
                        </a:spcBef>
                        <a:spcAft>
                          <a:spcPts val="0"/>
                        </a:spcAft>
                      </a:pPr>
                      <a:r>
                        <a:rPr dirty="0" lang="en-US" smtClean="0" sz="700">
                          <a:latin charset="0" pitchFamily="34" typeface="Century Gothic"/>
                        </a:rPr>
                        <a:t>Model </a:t>
                      </a:r>
                      <a:r>
                        <a:rPr dirty="0" lang="en-US" sz="700">
                          <a:latin charset="0" pitchFamily="34" typeface="Century Gothic"/>
                        </a:rPr>
                        <a:t>Approval tests on flowmeter for custody transfer of oil/gas as per OIML Standard</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r>
              <a:tr h="0">
                <a:tc>
                  <a:txBody>
                    <a:bodyPr/>
                    <a:lstStyle/>
                    <a:p>
                      <a:pPr algn="l" marL="0" marR="0">
                        <a:lnSpc>
                          <a:spcPct val="115000"/>
                        </a:lnSpc>
                        <a:spcBef>
                          <a:spcPts val="0"/>
                        </a:spcBef>
                        <a:spcAft>
                          <a:spcPts val="0"/>
                        </a:spcAft>
                      </a:pPr>
                      <a:r>
                        <a:rPr dirty="0" lang="en-US" smtClean="0" sz="700">
                          <a:latin charset="0" pitchFamily="34" typeface="Century Gothic"/>
                        </a:rPr>
                        <a:t>Chief </a:t>
                      </a:r>
                      <a:r>
                        <a:rPr dirty="0" lang="en-US" sz="700">
                          <a:latin charset="0" pitchFamily="34" typeface="Century Gothic"/>
                        </a:rPr>
                        <a:t>Controller of Explosives, Nagpur</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c>
                  <a:txBody>
                    <a:bodyPr/>
                    <a:lstStyle/>
                    <a:p>
                      <a:pPr algn="l" marL="0" marR="0">
                        <a:lnSpc>
                          <a:spcPct val="115000"/>
                        </a:lnSpc>
                        <a:spcBef>
                          <a:spcPts val="0"/>
                        </a:spcBef>
                        <a:spcAft>
                          <a:spcPts val="0"/>
                        </a:spcAft>
                      </a:pPr>
                      <a:r>
                        <a:rPr dirty="0" lang="en-US" smtClean="0" sz="700">
                          <a:latin charset="0" pitchFamily="34" typeface="Century Gothic"/>
                        </a:rPr>
                        <a:t>Testing </a:t>
                      </a:r>
                      <a:r>
                        <a:rPr dirty="0" lang="en-US" sz="700">
                          <a:latin charset="0" pitchFamily="34" typeface="Century Gothic"/>
                        </a:rPr>
                        <a:t>of Safety Relief </a:t>
                      </a:r>
                      <a:r>
                        <a:rPr dirty="0" lang="en-US" smtClean="0" sz="700">
                          <a:latin charset="0" pitchFamily="34" typeface="Century Gothic"/>
                        </a:rPr>
                        <a:t>Valves</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r>
              <a:tr h="0">
                <a:tc>
                  <a:txBody>
                    <a:bodyPr/>
                    <a:lstStyle/>
                    <a:p>
                      <a:pPr algn="l" marL="0" marR="0">
                        <a:lnSpc>
                          <a:spcPct val="115000"/>
                        </a:lnSpc>
                        <a:spcBef>
                          <a:spcPts val="0"/>
                        </a:spcBef>
                        <a:spcAft>
                          <a:spcPts val="0"/>
                        </a:spcAft>
                      </a:pPr>
                      <a:r>
                        <a:rPr dirty="0" lang="en-US" smtClean="0" sz="700">
                          <a:latin charset="0" pitchFamily="34" typeface="Century Gothic"/>
                        </a:rPr>
                        <a:t>Bureau </a:t>
                      </a:r>
                      <a:r>
                        <a:rPr dirty="0" lang="en-US" sz="700">
                          <a:latin charset="0" pitchFamily="34" typeface="Century Gothic"/>
                        </a:rPr>
                        <a:t>of Indian </a:t>
                      </a:r>
                      <a:r>
                        <a:rPr dirty="0" lang="en-US" smtClean="0" sz="700">
                          <a:latin charset="0" pitchFamily="34" typeface="Century Gothic"/>
                        </a:rPr>
                        <a:t>Standards</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c>
                  <a:txBody>
                    <a:bodyPr/>
                    <a:lstStyle/>
                    <a:p>
                      <a:pPr algn="l" marL="0" marR="0">
                        <a:lnSpc>
                          <a:spcPct val="115000"/>
                        </a:lnSpc>
                        <a:spcBef>
                          <a:spcPts val="0"/>
                        </a:spcBef>
                        <a:spcAft>
                          <a:spcPts val="0"/>
                        </a:spcAft>
                      </a:pPr>
                      <a:r>
                        <a:rPr dirty="0" lang="en-US" smtClean="0" sz="700">
                          <a:latin charset="0" pitchFamily="34" typeface="Century Gothic"/>
                        </a:rPr>
                        <a:t>Testing </a:t>
                      </a:r>
                      <a:r>
                        <a:rPr dirty="0" lang="en-US" sz="700">
                          <a:latin charset="0" pitchFamily="34" typeface="Century Gothic"/>
                        </a:rPr>
                        <a:t>of Water Meters, Anemometers etc.</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r>
              <a:tr h="0">
                <a:tc>
                  <a:txBody>
                    <a:bodyPr/>
                    <a:lstStyle/>
                    <a:p>
                      <a:pPr algn="l" marL="0" marR="0">
                        <a:lnSpc>
                          <a:spcPct val="115000"/>
                        </a:lnSpc>
                        <a:spcBef>
                          <a:spcPts val="0"/>
                        </a:spcBef>
                        <a:spcAft>
                          <a:spcPts val="0"/>
                        </a:spcAft>
                      </a:pPr>
                      <a:r>
                        <a:rPr dirty="0" lang="en-US" smtClean="0" sz="700">
                          <a:latin charset="0" pitchFamily="34" typeface="Century Gothic"/>
                        </a:rPr>
                        <a:t>Institution </a:t>
                      </a:r>
                      <a:r>
                        <a:rPr dirty="0" lang="en-US" sz="700">
                          <a:latin charset="0" pitchFamily="34" typeface="Century Gothic"/>
                        </a:rPr>
                        <a:t>of Fire Engineers, New </a:t>
                      </a:r>
                      <a:r>
                        <a:rPr dirty="0" lang="en-US" smtClean="0" sz="700">
                          <a:latin charset="0" pitchFamily="34" typeface="Century Gothic"/>
                        </a:rPr>
                        <a:t>Delhi</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c>
                  <a:txBody>
                    <a:bodyPr/>
                    <a:lstStyle/>
                    <a:p>
                      <a:pPr algn="l" marL="0" marR="0">
                        <a:lnSpc>
                          <a:spcPct val="115000"/>
                        </a:lnSpc>
                        <a:spcBef>
                          <a:spcPts val="0"/>
                        </a:spcBef>
                        <a:spcAft>
                          <a:spcPts val="0"/>
                        </a:spcAft>
                      </a:pPr>
                      <a:r>
                        <a:rPr dirty="0" lang="en-US" smtClean="0" sz="700">
                          <a:latin charset="0" pitchFamily="34" typeface="Century Gothic"/>
                        </a:rPr>
                        <a:t>Hydraulic </a:t>
                      </a:r>
                      <a:r>
                        <a:rPr dirty="0" lang="en-US" sz="700">
                          <a:latin charset="0" pitchFamily="34" typeface="Century Gothic"/>
                        </a:rPr>
                        <a:t>Qualification tests on fire fighting equipments</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r>
              <a:tr h="27434">
                <a:tc>
                  <a:txBody>
                    <a:bodyPr/>
                    <a:lstStyle/>
                    <a:p>
                      <a:pPr algn="l" marL="0" marR="0">
                        <a:lnSpc>
                          <a:spcPct val="115000"/>
                        </a:lnSpc>
                        <a:spcBef>
                          <a:spcPts val="0"/>
                        </a:spcBef>
                        <a:spcAft>
                          <a:spcPts val="0"/>
                        </a:spcAft>
                      </a:pPr>
                      <a:r>
                        <a:rPr dirty="0" lang="en-US" smtClean="0" sz="700">
                          <a:latin charset="0" pitchFamily="34" typeface="Century Gothic"/>
                        </a:rPr>
                        <a:t>Central </a:t>
                      </a:r>
                      <a:r>
                        <a:rPr dirty="0" lang="en-US" sz="700">
                          <a:latin charset="0" pitchFamily="34" typeface="Century Gothic"/>
                        </a:rPr>
                        <a:t>Pollution Control Board</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c>
                  <a:txBody>
                    <a:bodyPr/>
                    <a:lstStyle/>
                    <a:p>
                      <a:pPr algn="l" marL="0" marR="0">
                        <a:lnSpc>
                          <a:spcPct val="115000"/>
                        </a:lnSpc>
                        <a:spcBef>
                          <a:spcPts val="0"/>
                        </a:spcBef>
                        <a:spcAft>
                          <a:spcPts val="0"/>
                        </a:spcAft>
                      </a:pPr>
                      <a:r>
                        <a:rPr dirty="0" lang="en-US" smtClean="0" sz="700">
                          <a:latin charset="0" pitchFamily="34" typeface="Century Gothic"/>
                        </a:rPr>
                        <a:t>Certification </a:t>
                      </a:r>
                      <a:r>
                        <a:rPr dirty="0" lang="en-US" sz="700">
                          <a:latin charset="0" pitchFamily="34" typeface="Century Gothic"/>
                        </a:rPr>
                        <a:t>of Petrol, Kerosene </a:t>
                      </a:r>
                      <a:r>
                        <a:rPr dirty="0" lang="en-US" smtClean="0" sz="700">
                          <a:latin charset="0" pitchFamily="34" typeface="Century Gothic"/>
                        </a:rPr>
                        <a:t>&amp; Diesel </a:t>
                      </a:r>
                      <a:r>
                        <a:rPr dirty="0" lang="en-US" sz="700">
                          <a:latin charset="0" pitchFamily="34" typeface="Century Gothic"/>
                        </a:rPr>
                        <a:t>Generators for type approval</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r>
              <a:tr h="0">
                <a:tc>
                  <a:txBody>
                    <a:bodyPr/>
                    <a:lstStyle/>
                    <a:p>
                      <a:pPr algn="l" marL="0" marR="0">
                        <a:lnSpc>
                          <a:spcPct val="115000"/>
                        </a:lnSpc>
                        <a:spcBef>
                          <a:spcPts val="0"/>
                        </a:spcBef>
                        <a:spcAft>
                          <a:spcPts val="0"/>
                        </a:spcAft>
                      </a:pPr>
                      <a:r>
                        <a:rPr dirty="0" lang="en-US" smtClean="0" sz="700">
                          <a:latin charset="0" pitchFamily="34" typeface="Century Gothic"/>
                        </a:rPr>
                        <a:t>Nuclear </a:t>
                      </a:r>
                      <a:r>
                        <a:rPr dirty="0" lang="en-US" sz="700">
                          <a:latin charset="0" pitchFamily="34" typeface="Century Gothic"/>
                        </a:rPr>
                        <a:t>Power </a:t>
                      </a:r>
                      <a:r>
                        <a:rPr dirty="0" lang="en-US" smtClean="0" sz="700">
                          <a:latin charset="0" pitchFamily="34" typeface="Century Gothic"/>
                        </a:rPr>
                        <a:t>Corporation</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c>
                  <a:txBody>
                    <a:bodyPr/>
                    <a:lstStyle/>
                    <a:p>
                      <a:pPr algn="l" marL="0" marR="0">
                        <a:lnSpc>
                          <a:spcPct val="115000"/>
                        </a:lnSpc>
                        <a:spcBef>
                          <a:spcPts val="0"/>
                        </a:spcBef>
                        <a:spcAft>
                          <a:spcPts val="0"/>
                        </a:spcAft>
                      </a:pPr>
                      <a:r>
                        <a:rPr dirty="0" lang="en-US" smtClean="0" sz="700">
                          <a:latin charset="0" pitchFamily="34" typeface="Century Gothic"/>
                        </a:rPr>
                        <a:t>Seismic </a:t>
                      </a:r>
                      <a:r>
                        <a:rPr dirty="0" lang="en-US" sz="700">
                          <a:latin charset="0" pitchFamily="34" typeface="Century Gothic"/>
                        </a:rPr>
                        <a:t>Studies for Power plant Equipments</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r>
              <a:tr h="41792">
                <a:tc>
                  <a:txBody>
                    <a:bodyPr/>
                    <a:lstStyle/>
                    <a:p>
                      <a:pPr algn="l" marL="0" marR="0">
                        <a:lnSpc>
                          <a:spcPct val="115000"/>
                        </a:lnSpc>
                        <a:spcBef>
                          <a:spcPts val="0"/>
                        </a:spcBef>
                        <a:spcAft>
                          <a:spcPts val="0"/>
                        </a:spcAft>
                      </a:pPr>
                      <a:r>
                        <a:rPr dirty="0" lang="en-US" smtClean="0" sz="700">
                          <a:latin charset="0" pitchFamily="34" typeface="Century Gothic"/>
                        </a:rPr>
                        <a:t>Ministry </a:t>
                      </a:r>
                      <a:r>
                        <a:rPr dirty="0" lang="en-US" sz="700">
                          <a:latin charset="0" pitchFamily="34" typeface="Century Gothic"/>
                        </a:rPr>
                        <a:t>of External Affairs (ITEC) &amp; Ministry of Finance, Dept. of Economic Affairs (Colombo Plan)</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c>
                  <a:txBody>
                    <a:bodyPr/>
                    <a:lstStyle/>
                    <a:p>
                      <a:pPr algn="l" marL="0" marR="0">
                        <a:lnSpc>
                          <a:spcPct val="115000"/>
                        </a:lnSpc>
                        <a:spcBef>
                          <a:spcPts val="0"/>
                        </a:spcBef>
                        <a:spcAft>
                          <a:spcPts val="0"/>
                        </a:spcAft>
                      </a:pPr>
                      <a:r>
                        <a:rPr dirty="0" lang="en-US" smtClean="0" sz="700">
                          <a:latin charset="0" pitchFamily="34" typeface="Century Gothic"/>
                        </a:rPr>
                        <a:t>Training </a:t>
                      </a:r>
                      <a:r>
                        <a:rPr dirty="0" lang="en-US" sz="700">
                          <a:latin charset="0" pitchFamily="34" typeface="Century Gothic"/>
                        </a:rPr>
                        <a:t>programmes for Foreign Nationals on Flow Measurement and Instrumentation for Oil Gas &amp; Water utilities/industries</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r>
              <a:tr h="56151">
                <a:tc>
                  <a:txBody>
                    <a:bodyPr/>
                    <a:lstStyle/>
                    <a:p>
                      <a:pPr algn="l" marL="0" marR="0">
                        <a:lnSpc>
                          <a:spcPct val="115000"/>
                        </a:lnSpc>
                        <a:spcBef>
                          <a:spcPts val="0"/>
                        </a:spcBef>
                        <a:spcAft>
                          <a:spcPts val="0"/>
                        </a:spcAft>
                      </a:pPr>
                      <a:r>
                        <a:rPr dirty="0" lang="en-US" smtClean="0" sz="700">
                          <a:latin charset="0" pitchFamily="34" typeface="Century Gothic"/>
                        </a:rPr>
                        <a:t>GCAS </a:t>
                      </a:r>
                      <a:r>
                        <a:rPr dirty="0" lang="en-US" sz="700">
                          <a:latin charset="0" pitchFamily="34" typeface="Century Gothic"/>
                        </a:rPr>
                        <a:t>Quality Certification Pvt. </a:t>
                      </a:r>
                      <a:r>
                        <a:rPr dirty="0" lang="en-US" smtClean="0" sz="700">
                          <a:latin charset="0" pitchFamily="34" typeface="Century Gothic"/>
                        </a:rPr>
                        <a:t>Ltd.,</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c>
                  <a:txBody>
                    <a:bodyPr/>
                    <a:lstStyle/>
                    <a:p>
                      <a:pPr algn="l" marL="0" marR="0">
                        <a:lnSpc>
                          <a:spcPct val="115000"/>
                        </a:lnSpc>
                        <a:spcBef>
                          <a:spcPts val="0"/>
                        </a:spcBef>
                        <a:spcAft>
                          <a:spcPts val="0"/>
                        </a:spcAft>
                      </a:pPr>
                      <a:r>
                        <a:rPr dirty="0" lang="en-US" smtClean="0" sz="700">
                          <a:latin charset="0" pitchFamily="34" typeface="Century Gothic"/>
                        </a:rPr>
                        <a:t>ISO 9001:2008 </a:t>
                      </a:r>
                      <a:r>
                        <a:rPr dirty="0" lang="en-US" sz="700">
                          <a:latin charset="0" pitchFamily="34" typeface="Century Gothic"/>
                        </a:rPr>
                        <a:t>Certification in Calibration &amp; testing of fluid flow component, calibration of mechanical, electro technical, thermal instruments, flow calibration &amp; measurements at site, project consultancy &amp; implementation, professional training.</a:t>
                      </a:r>
                      <a:endParaRPr dirty="0" lang="en-US" sz="700">
                        <a:solidFill>
                          <a:schemeClr val="tx1"/>
                        </a:solidFill>
                        <a:latin charset="0" pitchFamily="34" typeface="Century Gothic"/>
                        <a:ea typeface="Calibri"/>
                        <a:cs typeface="Times New Roman"/>
                      </a:endParaRPr>
                    </a:p>
                  </a:txBody>
                  <a:tcPr anchor="ctr" marB="0" marL="37548" marR="37548"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r>
            </a:tbl>
          </a:graphicData>
        </a:graphic>
      </p:graphicFrame>
      <p:sp>
        <p:nvSpPr>
          <p:cNvPr id="17" name="TextBox 16"/>
          <p:cNvSpPr txBox="1"/>
          <p:nvPr/>
        </p:nvSpPr>
        <p:spPr>
          <a:xfrm>
            <a:off x="152400" y="2895600"/>
            <a:ext cx="6629400" cy="523220"/>
          </a:xfrm>
          <a:prstGeom prst="rect">
            <a:avLst/>
          </a:prstGeom>
          <a:noFill/>
        </p:spPr>
        <p:txBody>
          <a:bodyPr rtlCol="0" wrap="square">
            <a:spAutoFit/>
            <a:scene3d>
              <a:camera prst="orthographicFront"/>
              <a:lightRig dir="tl" rig="flat"/>
            </a:scene3d>
            <a:sp3d contourW="12700">
              <a:bevelT h="25400" w="25400"/>
              <a:contourClr>
                <a:srgbClr val="FFFF00"/>
              </a:contourClr>
            </a:sp3d>
          </a:bodyPr>
          <a:lstStyle/>
          <a:p>
            <a:r>
              <a:rPr b="1" dirty="0" lang="en-US" smtClean="0" sz="2800">
                <a:ln w="11430">
                  <a:solidFill>
                    <a:srgbClr val="FF6600"/>
                  </a:solidFill>
                </a:ln>
                <a:solidFill>
                  <a:srgbClr val="FF0000"/>
                </a:solidFill>
                <a:latin charset="-128" pitchFamily="34" typeface="Arial Unicode MS"/>
                <a:ea charset="-128" pitchFamily="34" typeface="Arial Unicode MS"/>
                <a:cs charset="-128" pitchFamily="34" typeface="Arial Unicode MS"/>
              </a:rPr>
              <a:t>Recognition of FCRI</a:t>
            </a:r>
            <a:endParaRPr b="1" dirty="0" lang="en-US" sz="2800">
              <a:ln w="11430">
                <a:solidFill>
                  <a:srgbClr val="FF6600"/>
                </a:solidFill>
              </a:ln>
              <a:solidFill>
                <a:srgbClr val="FF0000"/>
              </a:solidFill>
              <a:latin charset="-128" pitchFamily="34" typeface="Arial Unicode MS"/>
              <a:ea charset="-128" pitchFamily="34" typeface="Arial Unicode MS"/>
              <a:cs charset="-128" pitchFamily="34" typeface="Arial Unicode MS"/>
            </a:endParaRPr>
          </a:p>
        </p:txBody>
      </p:sp>
      <p:sp>
        <p:nvSpPr>
          <p:cNvPr id="31" name="Rectangle 30"/>
          <p:cNvSpPr/>
          <p:nvPr/>
        </p:nvSpPr>
        <p:spPr>
          <a:xfrm>
            <a:off x="4495800" y="1021081"/>
            <a:ext cx="2240280" cy="45719"/>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p>
        </p:txBody>
      </p:sp>
      <p:pic>
        <p:nvPicPr>
          <p:cNvPr descr="im5ages.jpg" id="32" name="Picture 31"/>
          <p:cNvPicPr>
            <a:picLocks noChangeAspect="1" noGrp="1"/>
          </p:cNvPicPr>
          <p:nvPr isPhoto="1"/>
        </p:nvPicPr>
        <p:blipFill>
          <a:blip cstate="print" r:embed="rId2"/>
          <a:stretch>
            <a:fillRect/>
          </a:stretch>
        </p:blipFill>
        <p:spPr>
          <a:xfrm>
            <a:off x="-1752600" y="0"/>
            <a:ext cx="9067800" cy="3810000"/>
          </a:xfrm>
          <a:prstGeom prst="rect">
            <a:avLst/>
          </a:prstGeom>
          <a:noFill/>
          <a:ln>
            <a:noFill/>
          </a:ln>
          <a:effectLst>
            <a:softEdge rad="317500"/>
          </a:effectLst>
        </p:spPr>
      </p:pic>
      <p:graphicFrame>
        <p:nvGraphicFramePr>
          <p:cNvPr id="3" name="Table 2"/>
          <p:cNvGraphicFramePr>
            <a:graphicFrameLocks noGrp="1"/>
          </p:cNvGraphicFramePr>
          <p:nvPr/>
        </p:nvGraphicFramePr>
        <p:xfrm>
          <a:off x="304800" y="719328"/>
          <a:ext cx="3886200" cy="1433136"/>
        </p:xfrm>
        <a:graphic>
          <a:graphicData uri="http://schemas.openxmlformats.org/drawingml/2006/table">
            <a:tbl>
              <a:tblPr>
                <a:tableStyleId>{5940675A-B579-460E-94D1-54222C63F5DA}</a:tableStyleId>
              </a:tblPr>
              <a:tblGrid>
                <a:gridCol w="1676400"/>
                <a:gridCol w="2209800"/>
              </a:tblGrid>
              <a:tr h="190395">
                <a:tc>
                  <a:txBody>
                    <a:bodyPr/>
                    <a:lstStyle/>
                    <a:p>
                      <a:pPr algn="l" marL="0" marR="164465">
                        <a:lnSpc>
                          <a:spcPct val="115000"/>
                        </a:lnSpc>
                        <a:spcBef>
                          <a:spcPts val="0"/>
                        </a:spcBef>
                        <a:spcAft>
                          <a:spcPts val="0"/>
                        </a:spcAft>
                      </a:pPr>
                      <a:r>
                        <a:rPr dirty="0" lang="en-US" sz="800">
                          <a:latin charset="0" pitchFamily="34" typeface="Century Gothic"/>
                        </a:rPr>
                        <a:t>Control Valves/Actuators</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c>
                  <a:txBody>
                    <a:bodyPr/>
                    <a:lstStyle/>
                    <a:p>
                      <a:pPr algn="l" marL="0" marR="164465">
                        <a:lnSpc>
                          <a:spcPct val="115000"/>
                        </a:lnSpc>
                        <a:spcBef>
                          <a:spcPts val="0"/>
                        </a:spcBef>
                        <a:spcAft>
                          <a:spcPts val="0"/>
                        </a:spcAft>
                      </a:pPr>
                      <a:r>
                        <a:rPr dirty="0" err="1" lang="en-US" smtClean="0" sz="800">
                          <a:latin charset="0" pitchFamily="34" typeface="Century Gothic"/>
                        </a:rPr>
                        <a:t>Cv</a:t>
                      </a:r>
                      <a:r>
                        <a:rPr dirty="0" lang="en-US" smtClean="0" sz="800">
                          <a:latin charset="0" pitchFamily="34" typeface="Century Gothic"/>
                        </a:rPr>
                        <a:t>, FL, Seat leakage test, Fugitive emission, cryogenic testing, torque </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r>
              <a:tr h="143256">
                <a:tc>
                  <a:txBody>
                    <a:bodyPr/>
                    <a:lstStyle/>
                    <a:p>
                      <a:pPr algn="l" marL="0" marR="164465">
                        <a:lnSpc>
                          <a:spcPct val="115000"/>
                        </a:lnSpc>
                        <a:spcBef>
                          <a:spcPts val="0"/>
                        </a:spcBef>
                        <a:spcAft>
                          <a:spcPts val="0"/>
                        </a:spcAft>
                      </a:pPr>
                      <a:r>
                        <a:rPr dirty="0" lang="en-US" sz="800">
                          <a:latin charset="0" pitchFamily="34" typeface="Century Gothic"/>
                        </a:rPr>
                        <a:t>Water Meters</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c>
                  <a:txBody>
                    <a:bodyPr/>
                    <a:lstStyle/>
                    <a:p>
                      <a:pPr algn="l" marL="0" marR="164465">
                        <a:lnSpc>
                          <a:spcPct val="115000"/>
                        </a:lnSpc>
                        <a:spcBef>
                          <a:spcPts val="0"/>
                        </a:spcBef>
                        <a:spcAft>
                          <a:spcPts val="0"/>
                        </a:spcAft>
                      </a:pPr>
                      <a:r>
                        <a:rPr dirty="0" lang="en-US" smtClean="0" sz="800">
                          <a:latin charset="0" pitchFamily="34" typeface="Century Gothic"/>
                        </a:rPr>
                        <a:t>All test as per IS6784, IS779,IS2373, IS04064 </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r>
              <a:tr h="90738">
                <a:tc>
                  <a:txBody>
                    <a:bodyPr/>
                    <a:lstStyle/>
                    <a:p>
                      <a:pPr algn="l" marL="0" marR="164465">
                        <a:lnSpc>
                          <a:spcPct val="115000"/>
                        </a:lnSpc>
                        <a:spcBef>
                          <a:spcPts val="0"/>
                        </a:spcBef>
                        <a:spcAft>
                          <a:spcPts val="0"/>
                        </a:spcAft>
                      </a:pPr>
                      <a:r>
                        <a:rPr dirty="0" lang="en-US" sz="800">
                          <a:latin charset="0" pitchFamily="34" typeface="Century Gothic"/>
                        </a:rPr>
                        <a:t>Butterfly Valves &amp; Actuators</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c>
                  <a:txBody>
                    <a:bodyPr/>
                    <a:lstStyle/>
                    <a:p>
                      <a:pPr algn="l" marL="0" marR="164465">
                        <a:lnSpc>
                          <a:spcPct val="115000"/>
                        </a:lnSpc>
                        <a:spcBef>
                          <a:spcPts val="0"/>
                        </a:spcBef>
                        <a:spcAft>
                          <a:spcPts val="0"/>
                        </a:spcAft>
                      </a:pPr>
                      <a:r>
                        <a:rPr dirty="0" lang="en-US" smtClean="0" sz="800">
                          <a:latin charset="0" pitchFamily="34" typeface="Century Gothic"/>
                        </a:rPr>
                        <a:t>POD tests as per AWWA C504 &amp; C540</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r>
              <a:tr h="90738">
                <a:tc>
                  <a:txBody>
                    <a:bodyPr/>
                    <a:lstStyle/>
                    <a:p>
                      <a:pPr algn="l" marL="0" marR="164465">
                        <a:lnSpc>
                          <a:spcPct val="115000"/>
                        </a:lnSpc>
                        <a:spcBef>
                          <a:spcPts val="0"/>
                        </a:spcBef>
                        <a:spcAft>
                          <a:spcPts val="0"/>
                        </a:spcAft>
                      </a:pPr>
                      <a:r>
                        <a:rPr dirty="0" lang="en-US" sz="800">
                          <a:latin charset="0" pitchFamily="34" typeface="Century Gothic"/>
                        </a:rPr>
                        <a:t>Venting devices/air valves</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c>
                  <a:txBody>
                    <a:bodyPr/>
                    <a:lstStyle/>
                    <a:p>
                      <a:pPr algn="l" marL="0" marR="164465">
                        <a:lnSpc>
                          <a:spcPct val="115000"/>
                        </a:lnSpc>
                        <a:spcBef>
                          <a:spcPts val="0"/>
                        </a:spcBef>
                        <a:spcAft>
                          <a:spcPts val="0"/>
                        </a:spcAft>
                      </a:pPr>
                      <a:r>
                        <a:rPr dirty="0" lang="en-US" smtClean="0" sz="800">
                          <a:latin charset="0" pitchFamily="34" typeface="Century Gothic"/>
                        </a:rPr>
                        <a:t>API 2000</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r>
              <a:tr h="65028">
                <a:tc>
                  <a:txBody>
                    <a:bodyPr/>
                    <a:lstStyle/>
                    <a:p>
                      <a:pPr algn="l" marL="0" marR="0">
                        <a:lnSpc>
                          <a:spcPct val="115000"/>
                        </a:lnSpc>
                        <a:spcBef>
                          <a:spcPts val="0"/>
                        </a:spcBef>
                        <a:spcAft>
                          <a:spcPts val="0"/>
                        </a:spcAft>
                      </a:pPr>
                      <a:r>
                        <a:rPr dirty="0" lang="en-US" sz="800">
                          <a:latin charset="0" pitchFamily="34" typeface="Century Gothic"/>
                        </a:rPr>
                        <a:t>Safety Relief Valves</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c>
                  <a:txBody>
                    <a:bodyPr/>
                    <a:lstStyle/>
                    <a:p>
                      <a:pPr algn="l" marL="0" marR="164465">
                        <a:lnSpc>
                          <a:spcPct val="115000"/>
                        </a:lnSpc>
                        <a:spcBef>
                          <a:spcPts val="0"/>
                        </a:spcBef>
                        <a:spcAft>
                          <a:spcPts val="0"/>
                        </a:spcAft>
                      </a:pPr>
                      <a:r>
                        <a:rPr dirty="0" lang="en-US" smtClean="0" sz="800">
                          <a:latin charset="0" pitchFamily="34" typeface="Century Gothic"/>
                        </a:rPr>
                        <a:t>ASME PTC 25</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r>
              <a:tr h="90738">
                <a:tc>
                  <a:txBody>
                    <a:bodyPr/>
                    <a:lstStyle/>
                    <a:p>
                      <a:pPr algn="l" marL="0" marR="164465">
                        <a:lnSpc>
                          <a:spcPct val="115000"/>
                        </a:lnSpc>
                        <a:spcBef>
                          <a:spcPts val="0"/>
                        </a:spcBef>
                        <a:spcAft>
                          <a:spcPts val="0"/>
                        </a:spcAft>
                      </a:pPr>
                      <a:r>
                        <a:rPr dirty="0" lang="en-US" sz="800">
                          <a:latin charset="0" pitchFamily="34" typeface="Century Gothic"/>
                        </a:rPr>
                        <a:t>Gas Turbine Meters</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c>
                  <a:txBody>
                    <a:bodyPr/>
                    <a:lstStyle/>
                    <a:p>
                      <a:pPr algn="l" marL="0" marR="164465">
                        <a:lnSpc>
                          <a:spcPct val="115000"/>
                        </a:lnSpc>
                        <a:spcBef>
                          <a:spcPts val="0"/>
                        </a:spcBef>
                        <a:spcAft>
                          <a:spcPts val="0"/>
                        </a:spcAft>
                      </a:pPr>
                      <a:r>
                        <a:rPr dirty="0" lang="en-US" smtClean="0" sz="800">
                          <a:latin charset="0" pitchFamily="34" typeface="Century Gothic"/>
                        </a:rPr>
                        <a:t>OIMLR137-1 Model Approval</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r>
              <a:tr h="90738">
                <a:tc>
                  <a:txBody>
                    <a:bodyPr/>
                    <a:lstStyle/>
                    <a:p>
                      <a:pPr algn="l" marL="0" marR="164465">
                        <a:lnSpc>
                          <a:spcPct val="115000"/>
                        </a:lnSpc>
                        <a:spcBef>
                          <a:spcPts val="0"/>
                        </a:spcBef>
                        <a:spcAft>
                          <a:spcPts val="0"/>
                        </a:spcAft>
                      </a:pPr>
                      <a:r>
                        <a:rPr dirty="0" lang="en-US" sz="800">
                          <a:latin charset="0" pitchFamily="34" typeface="Century Gothic"/>
                        </a:rPr>
                        <a:t>Gas Regulators</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c>
                  <a:txBody>
                    <a:bodyPr/>
                    <a:lstStyle/>
                    <a:p>
                      <a:pPr algn="l" marL="0" marR="164465">
                        <a:lnSpc>
                          <a:spcPct val="115000"/>
                        </a:lnSpc>
                        <a:spcBef>
                          <a:spcPts val="0"/>
                        </a:spcBef>
                        <a:spcAft>
                          <a:spcPts val="0"/>
                        </a:spcAft>
                      </a:pPr>
                      <a:r>
                        <a:rPr dirty="0" lang="en-US" smtClean="0" sz="800">
                          <a:latin charset="0" pitchFamily="34" typeface="Century Gothic"/>
                        </a:rPr>
                        <a:t>BS EN 334</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r>
              <a:tr h="90738">
                <a:tc>
                  <a:txBody>
                    <a:bodyPr/>
                    <a:lstStyle/>
                    <a:p>
                      <a:pPr algn="l" marL="0" marR="164465">
                        <a:lnSpc>
                          <a:spcPct val="115000"/>
                        </a:lnSpc>
                        <a:spcBef>
                          <a:spcPts val="0"/>
                        </a:spcBef>
                        <a:spcAft>
                          <a:spcPts val="0"/>
                        </a:spcAft>
                      </a:pPr>
                      <a:r>
                        <a:rPr dirty="0" lang="en-US" sz="800">
                          <a:latin charset="0" pitchFamily="34" typeface="Century Gothic"/>
                        </a:rPr>
                        <a:t>Diaphragm Gas meters</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c>
                  <a:txBody>
                    <a:bodyPr/>
                    <a:lstStyle/>
                    <a:p>
                      <a:pPr algn="l" marL="0" marR="164465">
                        <a:lnSpc>
                          <a:spcPct val="115000"/>
                        </a:lnSpc>
                        <a:spcBef>
                          <a:spcPts val="0"/>
                        </a:spcBef>
                        <a:spcAft>
                          <a:spcPts val="0"/>
                        </a:spcAft>
                      </a:pPr>
                      <a:r>
                        <a:rPr dirty="0" lang="en-US" smtClean="0" sz="800">
                          <a:latin charset="0" pitchFamily="34" typeface="Century Gothic"/>
                        </a:rPr>
                        <a:t>BS EN 1359 Model Approval</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r>
              <a:tr h="90738">
                <a:tc>
                  <a:txBody>
                    <a:bodyPr/>
                    <a:lstStyle/>
                    <a:p>
                      <a:pPr algn="l" marL="0" marR="164465">
                        <a:lnSpc>
                          <a:spcPct val="115000"/>
                        </a:lnSpc>
                        <a:spcBef>
                          <a:spcPts val="0"/>
                        </a:spcBef>
                        <a:spcAft>
                          <a:spcPts val="0"/>
                        </a:spcAft>
                      </a:pPr>
                      <a:r>
                        <a:rPr dirty="0" lang="en-US" smtClean="0" sz="800">
                          <a:solidFill>
                            <a:schemeClr val="tx1"/>
                          </a:solidFill>
                          <a:latin charset="0" pitchFamily="34" typeface="Century Gothic"/>
                          <a:ea typeface="Calibri"/>
                          <a:cs typeface="Times New Roman"/>
                        </a:rPr>
                        <a:t>Liquid Flow </a:t>
                      </a:r>
                      <a:r>
                        <a:rPr dirty="0" lang="en-US" smtClean="0" sz="800">
                          <a:solidFill>
                            <a:schemeClr val="tx1"/>
                          </a:solidFill>
                          <a:latin typeface="+mn-lt"/>
                          <a:ea typeface="Calibri"/>
                          <a:cs typeface="Times New Roman"/>
                        </a:rPr>
                        <a:t>Meters</a:t>
                      </a:r>
                      <a:r>
                        <a:rPr baseline="0" dirty="0" lang="en-US" smtClean="0" sz="800">
                          <a:solidFill>
                            <a:schemeClr val="tx1"/>
                          </a:solidFill>
                          <a:latin charset="0" pitchFamily="34" typeface="Century Gothic"/>
                          <a:ea typeface="Calibri"/>
                          <a:cs typeface="Times New Roman"/>
                        </a:rPr>
                        <a:t>  </a:t>
                      </a:r>
                      <a:r>
                        <a:rPr dirty="0" lang="en-US" smtClean="0" sz="800">
                          <a:solidFill>
                            <a:schemeClr val="tx1"/>
                          </a:solidFill>
                          <a:latin charset="0" pitchFamily="34" typeface="Century Gothic"/>
                          <a:ea typeface="Calibri"/>
                          <a:cs typeface="Times New Roman"/>
                        </a:rPr>
                        <a:t> </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c>
                  <a:txBody>
                    <a:bodyPr/>
                    <a:lstStyle/>
                    <a:p>
                      <a:pPr algn="l" marL="0" marR="164465">
                        <a:lnSpc>
                          <a:spcPct val="115000"/>
                        </a:lnSpc>
                        <a:spcBef>
                          <a:spcPts val="0"/>
                        </a:spcBef>
                        <a:spcAft>
                          <a:spcPts val="0"/>
                        </a:spcAft>
                      </a:pPr>
                      <a:r>
                        <a:rPr dirty="0" lang="en-US" smtClean="0" sz="800">
                          <a:solidFill>
                            <a:schemeClr val="tx1"/>
                          </a:solidFill>
                          <a:latin charset="0" pitchFamily="34" typeface="Century Gothic"/>
                          <a:ea typeface="Calibri"/>
                          <a:cs typeface="Times New Roman"/>
                        </a:rPr>
                        <a:t>As</a:t>
                      </a:r>
                      <a:r>
                        <a:rPr baseline="0" dirty="0" lang="en-US" smtClean="0" sz="800">
                          <a:solidFill>
                            <a:schemeClr val="tx1"/>
                          </a:solidFill>
                          <a:latin charset="0" pitchFamily="34" typeface="Century Gothic"/>
                          <a:ea typeface="Calibri"/>
                          <a:cs typeface="Times New Roman"/>
                        </a:rPr>
                        <a:t> per relevant standards </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chemeClr val="bg1"/>
                    </a:solidFill>
                  </a:tcPr>
                </a:tc>
              </a:tr>
            </a:tbl>
          </a:graphicData>
        </a:graphic>
      </p:graphicFrame>
      <p:sp>
        <p:nvSpPr>
          <p:cNvPr id="12" name="TextBox 11"/>
          <p:cNvSpPr txBox="1"/>
          <p:nvPr/>
        </p:nvSpPr>
        <p:spPr>
          <a:xfrm>
            <a:off x="152400" y="76200"/>
            <a:ext cx="6629400" cy="523220"/>
          </a:xfrm>
          <a:prstGeom prst="rect">
            <a:avLst/>
          </a:prstGeom>
          <a:noFill/>
        </p:spPr>
        <p:txBody>
          <a:bodyPr rtlCol="0" wrap="square">
            <a:spAutoFit/>
            <a:scene3d>
              <a:camera prst="orthographicFront"/>
              <a:lightRig dir="tl" rig="flat"/>
            </a:scene3d>
            <a:sp3d contourW="12700">
              <a:bevelT h="25400" w="25400"/>
              <a:contourClr>
                <a:srgbClr val="FFFF00"/>
              </a:contourClr>
            </a:sp3d>
          </a:bodyPr>
          <a:lstStyle/>
          <a:p>
            <a:r>
              <a:rPr b="1" dirty="0" lang="en-US" smtClean="0" sz="2800">
                <a:ln w="11430">
                  <a:solidFill>
                    <a:srgbClr val="FF6600"/>
                  </a:solidFill>
                </a:ln>
                <a:solidFill>
                  <a:srgbClr val="FF0000"/>
                </a:solidFill>
                <a:latin charset="-128" pitchFamily="34" typeface="Arial Unicode MS"/>
                <a:ea charset="-128" pitchFamily="34" typeface="Arial Unicode MS"/>
                <a:cs charset="-128" pitchFamily="34" typeface="Arial Unicode MS"/>
              </a:rPr>
              <a:t>NABL Approved Test Facilities</a:t>
            </a:r>
            <a:endParaRPr b="1" dirty="0" lang="en-US" sz="2800">
              <a:ln w="11430">
                <a:solidFill>
                  <a:srgbClr val="FF6600"/>
                </a:solidFill>
              </a:ln>
              <a:solidFill>
                <a:srgbClr val="FF0000"/>
              </a:solidFill>
              <a:latin charset="-128" pitchFamily="34" typeface="Arial Unicode MS"/>
              <a:ea charset="-128" pitchFamily="34" typeface="Arial Unicode MS"/>
              <a:cs charset="-128" pitchFamily="34" typeface="Arial Unicode MS"/>
            </a:endParaRPr>
          </a:p>
        </p:txBody>
      </p:sp>
      <p:pic>
        <p:nvPicPr>
          <p:cNvPr descr="DSC02275.JPG" id="28" name="Picture 27"/>
          <p:cNvPicPr>
            <a:picLocks noChangeAspect="1"/>
          </p:cNvPicPr>
          <p:nvPr/>
        </p:nvPicPr>
        <p:blipFill>
          <a:blip cstate="print" r:embed="rId3">
            <a:lum bright="20000" contrast="40000"/>
          </a:blip>
          <a:stretch>
            <a:fillRect/>
          </a:stretch>
        </p:blipFill>
        <p:spPr>
          <a:xfrm>
            <a:off x="4495800" y="1066800"/>
            <a:ext cx="2240280" cy="1642872"/>
          </a:xfrm>
          <a:prstGeom prst="rect">
            <a:avLst/>
          </a:prstGeom>
          <a:ln>
            <a:noFill/>
          </a:ln>
          <a:effectLst>
            <a:softEdge rad="112500"/>
          </a:effectLst>
        </p:spPr>
      </p:pic>
      <p:sp>
        <p:nvSpPr>
          <p:cNvPr id="16" name="TextBox 15"/>
          <p:cNvSpPr txBox="1"/>
          <p:nvPr/>
        </p:nvSpPr>
        <p:spPr>
          <a:xfrm>
            <a:off x="152400" y="2286000"/>
            <a:ext cx="6629400" cy="461665"/>
          </a:xfrm>
          <a:prstGeom prst="rect">
            <a:avLst/>
          </a:prstGeom>
          <a:noFill/>
        </p:spPr>
        <p:txBody>
          <a:bodyPr rtlCol="0" wrap="square">
            <a:spAutoFit/>
            <a:scene3d>
              <a:camera prst="orthographicFront"/>
              <a:lightRig dir="tl" rig="flat"/>
            </a:scene3d>
            <a:sp3d contourW="12700">
              <a:bevelT h="25400" w="25400"/>
              <a:contourClr>
                <a:srgbClr val="FFFF00"/>
              </a:contourClr>
            </a:sp3d>
          </a:bodyPr>
          <a:lstStyle/>
          <a:p>
            <a:r>
              <a:rPr b="1" dirty="0" lang="en-US" smtClean="0" sz="2400">
                <a:ln w="11430">
                  <a:solidFill>
                    <a:srgbClr val="FF6600"/>
                  </a:solidFill>
                </a:ln>
                <a:solidFill>
                  <a:srgbClr val="FF0000"/>
                </a:solidFill>
                <a:latin charset="-128" pitchFamily="34" typeface="Arial Unicode MS"/>
                <a:ea charset="-128" pitchFamily="34" typeface="Arial Unicode MS"/>
                <a:cs charset="-128" pitchFamily="34" typeface="Arial Unicode MS"/>
              </a:rPr>
              <a:t>Other Test </a:t>
            </a:r>
            <a:endParaRPr b="1" dirty="0" lang="en-US" sz="2400">
              <a:ln w="11430">
                <a:solidFill>
                  <a:srgbClr val="FF6600"/>
                </a:solidFill>
              </a:ln>
              <a:solidFill>
                <a:srgbClr val="FF0000"/>
              </a:solidFill>
              <a:latin charset="-128" pitchFamily="34" typeface="Arial Unicode MS"/>
              <a:ea charset="-128" pitchFamily="34" typeface="Arial Unicode MS"/>
              <a:cs charset="-128" pitchFamily="34" typeface="Arial Unicode MS"/>
            </a:endParaRPr>
          </a:p>
        </p:txBody>
      </p:sp>
      <p:graphicFrame>
        <p:nvGraphicFramePr>
          <p:cNvPr id="6" name="Table 5"/>
          <p:cNvGraphicFramePr>
            <a:graphicFrameLocks noGrp="1"/>
          </p:cNvGraphicFramePr>
          <p:nvPr/>
        </p:nvGraphicFramePr>
        <p:xfrm>
          <a:off x="228600" y="2743200"/>
          <a:ext cx="3886200" cy="203899"/>
        </p:xfrm>
        <a:graphic>
          <a:graphicData uri="http://schemas.openxmlformats.org/drawingml/2006/table">
            <a:tbl>
              <a:tblPr>
                <a:tableStyleId>{5940675A-B579-460E-94D1-54222C63F5DA}</a:tableStyleId>
              </a:tblPr>
              <a:tblGrid>
                <a:gridCol w="3886200"/>
              </a:tblGrid>
              <a:tr h="203899">
                <a:tc>
                  <a:txBody>
                    <a:bodyPr/>
                    <a:lstStyle/>
                    <a:p>
                      <a:pPr algn="l" marL="0" marR="164465">
                        <a:lnSpc>
                          <a:spcPct val="115000"/>
                        </a:lnSpc>
                        <a:spcBef>
                          <a:spcPts val="0"/>
                        </a:spcBef>
                        <a:spcAft>
                          <a:spcPts val="0"/>
                        </a:spcAft>
                      </a:pPr>
                      <a:r>
                        <a:rPr dirty="0" lang="en-US" smtClean="0" sz="800">
                          <a:latin charset="0" pitchFamily="34" typeface="Century Gothic"/>
                        </a:rPr>
                        <a:t>Life</a:t>
                      </a:r>
                      <a:r>
                        <a:rPr baseline="0" dirty="0" lang="en-US" smtClean="0" sz="800">
                          <a:latin charset="0" pitchFamily="34" typeface="Century Gothic"/>
                        </a:rPr>
                        <a:t> Cycle Tests &amp; Cavitation Tests for valves</a:t>
                      </a:r>
                      <a:endParaRPr dirty="0" lang="en-US" sz="800">
                        <a:solidFill>
                          <a:schemeClr val="tx1"/>
                        </a:solidFill>
                        <a:latin charset="0" pitchFamily="34" typeface="Century Gothic"/>
                        <a:ea typeface="Calibri"/>
                        <a:cs typeface="Times New Roman"/>
                      </a:endParaRPr>
                    </a:p>
                  </a:txBody>
                  <a:tcPr anchor="ctr" marB="0" marL="68580" marR="68580" marT="0">
                    <a:lnL algn="ctr" cap="flat" cmpd="sng" w="6350">
                      <a:solidFill>
                        <a:srgbClr val="FF6600"/>
                      </a:solidFill>
                      <a:prstDash val="solid"/>
                      <a:round/>
                      <a:headEnd len="med" type="none" w="med"/>
                      <a:tailEnd len="med" type="none" w="med"/>
                    </a:lnL>
                    <a:lnR algn="ctr" cap="flat" cmpd="sng" w="6350">
                      <a:solidFill>
                        <a:srgbClr val="FF6600"/>
                      </a:solidFill>
                      <a:prstDash val="solid"/>
                      <a:round/>
                      <a:headEnd len="med" type="none" w="med"/>
                      <a:tailEnd len="med" type="none" w="med"/>
                    </a:lnR>
                    <a:lnT algn="ctr" cap="flat" cmpd="sng" w="6350">
                      <a:solidFill>
                        <a:srgbClr val="FF6600"/>
                      </a:solidFill>
                      <a:prstDash val="solid"/>
                      <a:round/>
                      <a:headEnd len="med" type="none" w="med"/>
                      <a:tailEnd len="med" type="none" w="med"/>
                    </a:lnT>
                    <a:lnB algn="ctr" cap="flat" cmpd="sng" w="6350">
                      <a:solidFill>
                        <a:srgbClr val="FF6600"/>
                      </a:solidFill>
                      <a:prstDash val="solid"/>
                      <a:round/>
                      <a:headEnd len="med" type="none" w="med"/>
                      <a:tailEnd len="med" type="none" w="med"/>
                    </a:lnB>
                    <a:solidFill>
                      <a:srgbClr val="FFFFCC"/>
                    </a:solidFill>
                  </a:tcPr>
                </a:tc>
              </a:tr>
            </a:tbl>
          </a:graphicData>
        </a:graphic>
      </p:graphicFrame>
      <p:pic>
        <p:nvPicPr>
          <p:cNvPr descr="imag4es.jpg" id="34" name="Picture 33"/>
          <p:cNvPicPr>
            <a:picLocks noChangeAspect="1" noGrp="1"/>
          </p:cNvPicPr>
          <p:nvPr isPhoto="1"/>
        </p:nvPicPr>
        <p:blipFill>
          <a:blip cstate="print" r:embed="rId4"/>
          <a:stretch>
            <a:fillRect/>
          </a:stretch>
        </p:blipFill>
        <p:spPr>
          <a:xfrm>
            <a:off x="4267200" y="8001000"/>
            <a:ext cx="2448751" cy="1752600"/>
          </a:xfrm>
          <a:prstGeom prst="rect">
            <a:avLst/>
          </a:prstGeom>
          <a:ln/>
        </p:spPr>
        <p:style>
          <a:lnRef idx="2">
            <a:schemeClr val="accent3">
              <a:shade val="50000"/>
            </a:schemeClr>
          </a:lnRef>
          <a:fillRef idx="1">
            <a:schemeClr val="accent3"/>
          </a:fillRef>
          <a:effectRef idx="0">
            <a:schemeClr val="accent3"/>
          </a:effectRef>
          <a:fontRef idx="minor">
            <a:schemeClr val="lt1"/>
          </a:fontRef>
        </p:style>
      </p:pic>
      <p:sp>
        <p:nvSpPr>
          <p:cNvPr id="8" name="TextBox 7"/>
          <p:cNvSpPr txBox="1"/>
          <p:nvPr/>
        </p:nvSpPr>
        <p:spPr>
          <a:xfrm>
            <a:off x="152400" y="7848600"/>
            <a:ext cx="3810000" cy="1892826"/>
          </a:xfrm>
          <a:prstGeom prst="rect">
            <a:avLst/>
          </a:prstGeom>
          <a:ln>
            <a:noFill/>
          </a:ln>
          <a:effectLst>
            <a:softEdge rad="127000"/>
          </a:effectLst>
          <a:scene3d>
            <a:camera prst="orthographicFront">
              <a:rot lat="0" lon="0" rev="0"/>
            </a:camera>
            <a:lightRig dir="t" rig="glow">
              <a:rot lat="0" lon="0" rev="14100000"/>
            </a:lightRig>
          </a:scene3d>
          <a:sp3d prstMaterial="softEdge">
            <a:bevelT prst="artDeco" w="127000"/>
          </a:sp3d>
        </p:spPr>
        <p:style>
          <a:lnRef idx="1">
            <a:schemeClr val="accent3"/>
          </a:lnRef>
          <a:fillRef idx="2">
            <a:schemeClr val="accent3"/>
          </a:fillRef>
          <a:effectRef idx="1">
            <a:schemeClr val="accent3"/>
          </a:effectRef>
          <a:fontRef idx="minor">
            <a:schemeClr val="dk1"/>
          </a:fontRef>
        </p:style>
        <p:txBody>
          <a:bodyPr rtlCol="0" wrap="square">
            <a:spAutoFit/>
          </a:bodyPr>
          <a:lstStyle/>
          <a:p>
            <a:pPr algn="ctr"/>
            <a:endParaRPr dirty="0" lang="en-US" smtClean="0" sz="900">
              <a:latin charset="0" pitchFamily="34" typeface="Century Gothic"/>
            </a:endParaRPr>
          </a:p>
          <a:p>
            <a:pPr algn="ctr"/>
            <a:r>
              <a:rPr b="1" dirty="0" lang="en-US" smtClean="0" sz="1400">
                <a:latin charset="0" pitchFamily="34" typeface="Century Gothic"/>
              </a:rPr>
              <a:t>For further information &amp; Registration, please contact:</a:t>
            </a:r>
          </a:p>
          <a:p>
            <a:pPr algn="ctr"/>
            <a:endParaRPr b="1" dirty="0" lang="en-US" smtClean="0" sz="800">
              <a:latin charset="0" pitchFamily="34" typeface="Century Gothic"/>
            </a:endParaRPr>
          </a:p>
          <a:p>
            <a:pPr algn="ctr" marL="114300"/>
            <a:r>
              <a:rPr dirty="0" lang="en-US" smtClean="0" sz="900">
                <a:latin charset="0" pitchFamily="34" typeface="Century Gothic"/>
              </a:rPr>
              <a:t>The Head Training,</a:t>
            </a:r>
          </a:p>
          <a:p>
            <a:pPr algn="ctr" marL="114300"/>
            <a:r>
              <a:rPr dirty="0" lang="en-US" smtClean="0" sz="900">
                <a:latin charset="0" pitchFamily="34" typeface="Century Gothic"/>
              </a:rPr>
              <a:t>Fluid Control Research Institute</a:t>
            </a:r>
          </a:p>
          <a:p>
            <a:pPr algn="ctr" marL="114300"/>
            <a:r>
              <a:rPr dirty="0" lang="en-US" smtClean="0" sz="900">
                <a:latin charset="0" pitchFamily="34" typeface="Century Gothic"/>
              </a:rPr>
              <a:t>Kanjikode West, Palakkad-678623, Kerala, India</a:t>
            </a:r>
          </a:p>
          <a:p>
            <a:pPr algn="ctr" marL="114300"/>
            <a:r>
              <a:rPr dirty="0" lang="en-US" smtClean="0" sz="900">
                <a:latin charset="0" pitchFamily="34" typeface="Century Gothic"/>
              </a:rPr>
              <a:t>Telephone: 0491-2566206, 2566120, </a:t>
            </a:r>
          </a:p>
          <a:p>
            <a:pPr algn="ctr" marL="114300"/>
            <a:r>
              <a:rPr dirty="0" lang="en-US" smtClean="0" sz="900">
                <a:latin charset="0" pitchFamily="34" typeface="Century Gothic"/>
              </a:rPr>
              <a:t>Fax: 0491-2566326</a:t>
            </a:r>
          </a:p>
          <a:p>
            <a:pPr algn="ctr" marL="114300"/>
            <a:r>
              <a:rPr dirty="0" lang="en-US" smtClean="0" sz="900">
                <a:latin charset="0" pitchFamily="34" typeface="Century Gothic"/>
              </a:rPr>
              <a:t>Email: training@fcriindia.com </a:t>
            </a:r>
          </a:p>
          <a:p>
            <a:pPr algn="ctr" marL="114300"/>
            <a:r>
              <a:rPr dirty="0" lang="en-US" smtClean="0" sz="900">
                <a:latin charset="0" pitchFamily="34" typeface="Century Gothic"/>
              </a:rPr>
              <a:t>Website: www.fcriindia.com</a:t>
            </a:r>
          </a:p>
          <a:p>
            <a:pPr algn="ctr" marL="114300"/>
            <a:endParaRPr dirty="0" lang="en-US" sz="900">
              <a:latin charset="0" pitchFamily="34" typeface="Century Gothic"/>
            </a:endParaRPr>
          </a:p>
        </p:txBody>
      </p:sp>
      <p:sp>
        <p:nvSpPr>
          <p:cNvPr id="19" name="TextBox 18"/>
          <p:cNvSpPr txBox="1"/>
          <p:nvPr/>
        </p:nvSpPr>
        <p:spPr>
          <a:xfrm>
            <a:off x="228600" y="6172200"/>
            <a:ext cx="6629400" cy="523220"/>
          </a:xfrm>
          <a:prstGeom prst="rect">
            <a:avLst/>
          </a:prstGeom>
          <a:noFill/>
        </p:spPr>
        <p:txBody>
          <a:bodyPr rtlCol="0" wrap="square">
            <a:spAutoFit/>
            <a:scene3d>
              <a:camera prst="orthographicFront"/>
              <a:lightRig dir="tl" rig="flat"/>
            </a:scene3d>
            <a:sp3d contourW="12700">
              <a:bevelT h="25400" w="25400"/>
              <a:contourClr>
                <a:srgbClr val="FFFF00"/>
              </a:contourClr>
            </a:sp3d>
          </a:bodyPr>
          <a:lstStyle/>
          <a:p>
            <a:r>
              <a:rPr b="1" dirty="0" lang="en-US" smtClean="0" sz="2800">
                <a:ln w="11430">
                  <a:solidFill>
                    <a:srgbClr val="FF6600"/>
                  </a:solidFill>
                </a:ln>
                <a:solidFill>
                  <a:srgbClr val="FF0000"/>
                </a:solidFill>
                <a:latin charset="-128" pitchFamily="34" typeface="Arial Unicode MS"/>
                <a:ea charset="-128" pitchFamily="34" typeface="Arial Unicode MS"/>
                <a:cs charset="-128" pitchFamily="34" typeface="Arial Unicode MS"/>
              </a:rPr>
              <a:t>Registration</a:t>
            </a:r>
            <a:endParaRPr b="1" dirty="0" lang="en-US" sz="2800">
              <a:ln w="11430">
                <a:solidFill>
                  <a:srgbClr val="FF6600"/>
                </a:solidFill>
              </a:ln>
              <a:solidFill>
                <a:srgbClr val="FF0000"/>
              </a:solidFill>
              <a:latin charset="-128" pitchFamily="34" typeface="Arial Unicode MS"/>
              <a:ea charset="-128" pitchFamily="34" typeface="Arial Unicode MS"/>
              <a:cs charset="-128" pitchFamily="34" typeface="Arial Unicode MS"/>
            </a:endParaRPr>
          </a:p>
        </p:txBody>
      </p:sp>
      <p:sp>
        <p:nvSpPr>
          <p:cNvPr id="9" name="TextBox 8"/>
          <p:cNvSpPr txBox="1"/>
          <p:nvPr/>
        </p:nvSpPr>
        <p:spPr>
          <a:xfrm>
            <a:off x="228600" y="6724471"/>
            <a:ext cx="3200400" cy="1061829"/>
          </a:xfrm>
          <a:prstGeom prst="rect">
            <a:avLst/>
          </a:prstGeom>
          <a:noFill/>
        </p:spPr>
        <p:txBody>
          <a:bodyPr rtlCol="0" wrap="square">
            <a:spAutoFit/>
          </a:bodyPr>
          <a:lstStyle/>
          <a:p>
            <a:pPr algn="just"/>
            <a:r>
              <a:rPr dirty="0" lang="en-US" smtClean="0" sz="900">
                <a:latin charset="0" pitchFamily="34" typeface="Century Gothic"/>
              </a:rPr>
              <a:t>Registration for the training program can be confirmed by sending the details: Name, Designation, Organisation, Postal Address Email/Phone/Fax/Post to the address given below. The course fee is to be remitted in advance through e payment only. The registration must be completed on or before 1</a:t>
            </a:r>
            <a:r>
              <a:rPr baseline="30000" dirty="0" lang="en-US" smtClean="0" sz="900">
                <a:latin charset="0" pitchFamily="34" typeface="Century Gothic"/>
              </a:rPr>
              <a:t>st</a:t>
            </a:r>
            <a:r>
              <a:rPr dirty="0" lang="en-US" smtClean="0" sz="900">
                <a:latin charset="0" pitchFamily="34" typeface="Century Gothic"/>
              </a:rPr>
              <a:t> Nov 2021.</a:t>
            </a:r>
            <a:endParaRPr dirty="0" lang="en-US" sz="900">
              <a:latin charset="0" pitchFamily="34" typeface="Century Gothic"/>
            </a:endParaRPr>
          </a:p>
        </p:txBody>
      </p:sp>
      <p:pic>
        <p:nvPicPr>
          <p:cNvPr descr="20130705_164501.jpg" id="15" name="Picture 14"/>
          <p:cNvPicPr>
            <a:picLocks noChangeAspect="1"/>
          </p:cNvPicPr>
          <p:nvPr/>
        </p:nvPicPr>
        <p:blipFill>
          <a:blip cstate="print" r:embed="rId5">
            <a:lum bright="20000" contrast="20000"/>
          </a:blip>
          <a:srcRect b="-128"/>
          <a:stretch>
            <a:fillRect/>
          </a:stretch>
        </p:blipFill>
        <p:spPr>
          <a:xfrm>
            <a:off x="3429000" y="6324600"/>
            <a:ext cx="1905000" cy="1392115"/>
          </a:xfrm>
          <a:prstGeom prst="rect">
            <a:avLst/>
          </a:prstGeom>
          <a:ln>
            <a:solidFill>
              <a:srgbClr val="FFC000"/>
            </a:solidFill>
          </a:ln>
        </p:spPr>
      </p:pic>
      <p:pic>
        <p:nvPicPr>
          <p:cNvPr descr="REX_6402.tif" id="18" name="Picture 17"/>
          <p:cNvPicPr>
            <a:picLocks noChangeAspect="1"/>
          </p:cNvPicPr>
          <p:nvPr/>
        </p:nvPicPr>
        <p:blipFill>
          <a:blip cstate="print" r:embed="rId6">
            <a:lum contrast="-10000"/>
          </a:blip>
          <a:srcRect r="-119"/>
          <a:stretch>
            <a:fillRect/>
          </a:stretch>
        </p:blipFill>
        <p:spPr>
          <a:xfrm>
            <a:off x="5410200" y="6324600"/>
            <a:ext cx="1219200" cy="1422400"/>
          </a:xfrm>
          <a:prstGeom prst="rect">
            <a:avLst/>
          </a:prstGeom>
          <a:ln>
            <a:solidFill>
              <a:srgbClr val="FFC000"/>
            </a:solidFill>
          </a:ln>
        </p:spPr>
      </p:pic>
    </p:spTree>
  </p:cSld>
  <p:clrMapOvr>
    <a:masterClrMapping/>
  </p:clrMapOvr>
  <p:timing>
    <p:tnLst>
      <p:par>
        <p:cTn dur="indefinite" id="1" nodeType="tmRoot" restart="never"/>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1105</TotalTime>
  <Words>1618</Words>
  <Application>Microsoft Office PowerPoint</Application>
  <PresentationFormat>A4 Paper (210x297 mm)</PresentationFormat>
  <Paragraphs>296</Paragraphs>
  <Slides>4</Slides>
  <Notes>1</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Slide 1</vt:lpstr>
      <vt:lpstr>Slide 2</vt:lpstr>
      <vt:lpstr>Slide 3</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Chitra</dc:creator>
  <cp:lastModifiedBy>Anilkumar</cp:lastModifiedBy>
  <cp:revision>221</cp:revision>
  <dcterms:created xsi:type="dcterms:W3CDTF">2014-01-28T05:34:13Z</dcterms:created>
  <dcterms:modified xsi:type="dcterms:W3CDTF">2021-08-24T05:35:51Z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203688</vt:lpwstr>
  </property>
  <property fmtid="{D5CDD505-2E9C-101B-9397-08002B2CF9AE}" name="NXPowerLiteSettings" pid="3">
    <vt:lpwstr>F7000400038000</vt:lpwstr>
  </property>
  <property fmtid="{D5CDD505-2E9C-101B-9397-08002B2CF9AE}" name="NXPowerLiteVersion" pid="4">
    <vt:lpwstr>S9.1.0</vt:lpwstr>
  </property>
</Properties>
</file>